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1"/>
  </p:notesMasterIdLst>
  <p:sldIdLst>
    <p:sldId id="256" r:id="rId2"/>
    <p:sldId id="257" r:id="rId3"/>
    <p:sldId id="259" r:id="rId4"/>
    <p:sldId id="260" r:id="rId5"/>
    <p:sldId id="263" r:id="rId6"/>
    <p:sldId id="264" r:id="rId7"/>
    <p:sldId id="265" r:id="rId8"/>
    <p:sldId id="266" r:id="rId9"/>
    <p:sldId id="267" r:id="rId10"/>
    <p:sldId id="277" r:id="rId11"/>
    <p:sldId id="268" r:id="rId12"/>
    <p:sldId id="269" r:id="rId13"/>
    <p:sldId id="270" r:id="rId14"/>
    <p:sldId id="271" r:id="rId15"/>
    <p:sldId id="272" r:id="rId16"/>
    <p:sldId id="273" r:id="rId17"/>
    <p:sldId id="278"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323" autoAdjust="0"/>
  </p:normalViewPr>
  <p:slideViewPr>
    <p:cSldViewPr snapToGrid="0">
      <p:cViewPr>
        <p:scale>
          <a:sx n="90" d="100"/>
          <a:sy n="90" d="100"/>
        </p:scale>
        <p:origin x="66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0E862-A179-4879-8BE1-EBFD9D181269}" type="datetimeFigureOut">
              <a:rPr lang="en-US" smtClean="0"/>
              <a:t>25/11/2024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70073D-0C0D-489C-B8B0-4CFE283C5E16}" type="slidenum">
              <a:rPr lang="en-US" smtClean="0"/>
              <a:t>‹#›</a:t>
            </a:fld>
            <a:endParaRPr lang="en-US"/>
          </a:p>
        </p:txBody>
      </p:sp>
    </p:spTree>
    <p:extLst>
      <p:ext uri="{BB962C8B-B14F-4D97-AF65-F5344CB8AC3E}">
        <p14:creationId xmlns:p14="http://schemas.microsoft.com/office/powerpoint/2010/main" val="2731894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383DCA-E73A-4A52-8BF4-DA6B13BE85D0}" type="datetimeFigureOut">
              <a:rPr lang="en-US" smtClean="0"/>
              <a:t>25/11/2024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123403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383DCA-E73A-4A52-8BF4-DA6B13BE85D0}" type="datetimeFigureOut">
              <a:rPr lang="en-US" smtClean="0"/>
              <a:t>25/11/2024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288495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383DCA-E73A-4A52-8BF4-DA6B13BE85D0}" type="datetimeFigureOut">
              <a:rPr lang="en-US" smtClean="0"/>
              <a:t>25/11/2024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258398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383DCA-E73A-4A52-8BF4-DA6B13BE85D0}" type="datetimeFigureOut">
              <a:rPr lang="en-US" smtClean="0"/>
              <a:t>25/11/2024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2789212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383DCA-E73A-4A52-8BF4-DA6B13BE85D0}" type="datetimeFigureOut">
              <a:rPr lang="en-US" smtClean="0"/>
              <a:t>25/11/2024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1448999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383DCA-E73A-4A52-8BF4-DA6B13BE85D0}" type="datetimeFigureOut">
              <a:rPr lang="en-US" smtClean="0"/>
              <a:t>25/11/2024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1937720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383DCA-E73A-4A52-8BF4-DA6B13BE85D0}" type="datetimeFigureOut">
              <a:rPr lang="en-US" smtClean="0"/>
              <a:t>25/11/2024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2214147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383DCA-E73A-4A52-8BF4-DA6B13BE85D0}" type="datetimeFigureOut">
              <a:rPr lang="en-US" smtClean="0"/>
              <a:t>25/11/2024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1995119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83DCA-E73A-4A52-8BF4-DA6B13BE85D0}" type="datetimeFigureOut">
              <a:rPr lang="en-US" smtClean="0"/>
              <a:t>25/11/2024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80512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83DCA-E73A-4A52-8BF4-DA6B13BE85D0}" type="datetimeFigureOut">
              <a:rPr lang="en-US" smtClean="0"/>
              <a:t>25/11/2024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2405608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383DCA-E73A-4A52-8BF4-DA6B13BE85D0}" type="datetimeFigureOut">
              <a:rPr lang="en-US" smtClean="0"/>
              <a:t>25/11/2024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8F4A8-77D4-4271-BD9E-BE25F600489F}" type="slidenum">
              <a:rPr lang="en-US" smtClean="0"/>
              <a:t>‹#›</a:t>
            </a:fld>
            <a:endParaRPr lang="en-US"/>
          </a:p>
        </p:txBody>
      </p:sp>
    </p:spTree>
    <p:extLst>
      <p:ext uri="{BB962C8B-B14F-4D97-AF65-F5344CB8AC3E}">
        <p14:creationId xmlns:p14="http://schemas.microsoft.com/office/powerpoint/2010/main" val="2072383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383DCA-E73A-4A52-8BF4-DA6B13BE85D0}" type="datetimeFigureOut">
              <a:rPr lang="en-US" smtClean="0"/>
              <a:t>25/11/2024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18F4A8-77D4-4271-BD9E-BE25F600489F}" type="slidenum">
              <a:rPr lang="en-US" smtClean="0"/>
              <a:t>‹#›</a:t>
            </a:fld>
            <a:endParaRPr lang="en-US"/>
          </a:p>
        </p:txBody>
      </p:sp>
    </p:spTree>
    <p:extLst>
      <p:ext uri="{BB962C8B-B14F-4D97-AF65-F5344CB8AC3E}">
        <p14:creationId xmlns:p14="http://schemas.microsoft.com/office/powerpoint/2010/main" val="30523592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17/06/relationships/model3d" Target="../media/model3d1.glb"/><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microsoft.com/office/2007/relationships/hdphoto" Target="../media/hdphoto6.wdp"/><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17/06/relationships/model3d" Target="../media/model3d1.glb"/><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image" Target="../media/image12.png"/><Relationship Id="rId3" Type="http://schemas.microsoft.com/office/2007/relationships/hdphoto" Target="../media/hdphoto3.wdp"/><Relationship Id="rId7"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slide" Target="slide8.xml"/><Relationship Id="rId5" Type="http://schemas.openxmlformats.org/officeDocument/2006/relationships/slide" Target="slide6.xml"/><Relationship Id="rId15"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 Id="rId14" Type="http://schemas.openxmlformats.org/officeDocument/2006/relationships/slide" Target="slid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bstract background of node and mesh">
            <a:extLst>
              <a:ext uri="{FF2B5EF4-FFF2-40B4-BE49-F238E27FC236}">
                <a16:creationId xmlns:a16="http://schemas.microsoft.com/office/drawing/2014/main" id="{7AFEE5D5-B945-4BDD-BBDF-F91C5117D70F}"/>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Lst>
          </a:blip>
          <a:srcRect/>
          <a:stretch/>
        </p:blipFill>
        <p:spPr>
          <a:xfrm rot="-10800000">
            <a:off x="-3" y="0"/>
            <a:ext cx="12191999" cy="6858000"/>
          </a:xfrm>
          <a:prstGeom prst="rect">
            <a:avLst/>
          </a:prstGeom>
          <a:scene3d>
            <a:camera prst="orthographicFront">
              <a:rot lat="0" lon="21599992" rev="0"/>
            </a:camera>
            <a:lightRig rig="threePt" dir="t"/>
          </a:scene3d>
        </p:spPr>
      </p:pic>
      <p:sp>
        <p:nvSpPr>
          <p:cNvPr id="2" name="Title 1">
            <a:extLst>
              <a:ext uri="{FF2B5EF4-FFF2-40B4-BE49-F238E27FC236}">
                <a16:creationId xmlns:a16="http://schemas.microsoft.com/office/drawing/2014/main" id="{68DB457A-6CFF-4198-95DB-563165869176}"/>
              </a:ext>
            </a:extLst>
          </p:cNvPr>
          <p:cNvSpPr>
            <a:spLocks noGrp="1"/>
          </p:cNvSpPr>
          <p:nvPr>
            <p:ph type="ctrTitle"/>
          </p:nvPr>
        </p:nvSpPr>
        <p:spPr/>
        <p:txBody>
          <a:bodyPr/>
          <a:lstStyle/>
          <a:p>
            <a:r>
              <a:rPr lang="en-US" dirty="0"/>
              <a:t> </a:t>
            </a:r>
            <a:br>
              <a:rPr lang="en-US" dirty="0"/>
            </a:br>
            <a:r>
              <a:rPr lang="en-US" dirty="0"/>
              <a:t> </a:t>
            </a:r>
          </a:p>
        </p:txBody>
      </p:sp>
      <p:sp>
        <p:nvSpPr>
          <p:cNvPr id="3" name="Subtitle 2">
            <a:extLst>
              <a:ext uri="{FF2B5EF4-FFF2-40B4-BE49-F238E27FC236}">
                <a16:creationId xmlns:a16="http://schemas.microsoft.com/office/drawing/2014/main" id="{E610E428-EF02-4B23-8D34-995AFF1A3CFB}"/>
              </a:ext>
            </a:extLst>
          </p:cNvPr>
          <p:cNvSpPr>
            <a:spLocks noGrp="1"/>
          </p:cNvSpPr>
          <p:nvPr>
            <p:ph type="subTitle" idx="1"/>
          </p:nvPr>
        </p:nvSpPr>
        <p:spPr>
          <a:xfrm flipV="1">
            <a:off x="748146" y="6011862"/>
            <a:ext cx="2124363" cy="592137"/>
          </a:xfrm>
        </p:spPr>
        <p:txBody>
          <a:bodyPr/>
          <a:lstStyle/>
          <a:p>
            <a:r>
              <a:rPr lang="en-US" dirty="0"/>
              <a:t> </a:t>
            </a:r>
          </a:p>
          <a:p>
            <a:endParaRPr lang="en-US" dirty="0"/>
          </a:p>
        </p:txBody>
      </p:sp>
      <p:pic>
        <p:nvPicPr>
          <p:cNvPr id="6" name="Picture 5">
            <a:extLst>
              <a:ext uri="{FF2B5EF4-FFF2-40B4-BE49-F238E27FC236}">
                <a16:creationId xmlns:a16="http://schemas.microsoft.com/office/drawing/2014/main" id="{87FD7F10-CDD9-4924-9E80-3F235A7460E8}"/>
              </a:ext>
            </a:extLst>
          </p:cNvPr>
          <p:cNvPicPr>
            <a:picLocks noChangeAspect="1"/>
          </p:cNvPicPr>
          <p:nvPr/>
        </p:nvPicPr>
        <p:blipFill>
          <a:blip r:embed="rId4"/>
          <a:stretch>
            <a:fillRect/>
          </a:stretch>
        </p:blipFill>
        <p:spPr>
          <a:xfrm>
            <a:off x="12647488" y="7536595"/>
            <a:ext cx="1974013" cy="693005"/>
          </a:xfrm>
          <a:prstGeom prst="rect">
            <a:avLst/>
          </a:prstGeom>
        </p:spPr>
      </p:pic>
      <mc:AlternateContent xmlns:mc="http://schemas.openxmlformats.org/markup-compatibility/2006">
        <mc:Choice xmlns:am3d="http://schemas.microsoft.com/office/drawing/2017/model3d" Requires="am3d">
          <p:graphicFrame>
            <p:nvGraphicFramePr>
              <p:cNvPr id="9" name="3D Model 8" descr="Dark Gray Sphere">
                <a:extLst>
                  <a:ext uri="{FF2B5EF4-FFF2-40B4-BE49-F238E27FC236}">
                    <a16:creationId xmlns:a16="http://schemas.microsoft.com/office/drawing/2014/main" id="{A39C4F24-0F26-482C-B767-80D991BBDA9C}"/>
                  </a:ext>
                </a:extLst>
              </p:cNvPr>
              <p:cNvGraphicFramePr>
                <a:graphicFrameLocks noChangeAspect="1"/>
              </p:cNvGraphicFramePr>
              <p:nvPr>
                <p:extLst>
                  <p:ext uri="{D42A27DB-BD31-4B8C-83A1-F6EECF244321}">
                    <p14:modId xmlns:p14="http://schemas.microsoft.com/office/powerpoint/2010/main" val="4010224604"/>
                  </p:ext>
                </p:extLst>
              </p:nvPr>
            </p:nvGraphicFramePr>
            <p:xfrm>
              <a:off x="3428817" y="-4836724"/>
              <a:ext cx="4836723" cy="4836724"/>
            </p:xfrm>
            <a:graphic>
              <a:graphicData uri="http://schemas.microsoft.com/office/drawing/2017/model3d">
                <am3d:model3d r:embed="rId5">
                  <am3d:spPr>
                    <a:xfrm>
                      <a:off x="0" y="0"/>
                      <a:ext cx="4836723" cy="4836724"/>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m3d:postTrans dx="0" dy="0" dz="0"/>
                  </am3d:trans>
                  <am3d:raster rName="Office3DRenderer" rVer="16.0.8326">
                    <am3d:blip r:embed="rId6"/>
                  </am3d:raster>
                  <am3d:objViewport viewportSz="86272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Dark Gray Sphere">
                <a:extLst>
                  <a:ext uri="{FF2B5EF4-FFF2-40B4-BE49-F238E27FC236}">
                    <a16:creationId xmlns:a16="http://schemas.microsoft.com/office/drawing/2014/main" id="{A39C4F24-0F26-482C-B767-80D991BBDA9C}"/>
                  </a:ext>
                </a:extLst>
              </p:cNvPr>
              <p:cNvPicPr>
                <a:picLocks noGrp="1" noRot="1" noChangeAspect="1" noMove="1" noResize="1" noEditPoints="1" noAdjustHandles="1" noChangeArrowheads="1" noChangeShapeType="1" noCrop="1"/>
              </p:cNvPicPr>
              <p:nvPr/>
            </p:nvPicPr>
            <p:blipFill>
              <a:blip r:embed="rId6"/>
              <a:stretch>
                <a:fillRect/>
              </a:stretch>
            </p:blipFill>
            <p:spPr>
              <a:xfrm>
                <a:off x="3428817" y="-4836724"/>
                <a:ext cx="4836723" cy="4836724"/>
              </a:xfrm>
              <a:prstGeom prst="rect">
                <a:avLst/>
              </a:prstGeom>
            </p:spPr>
          </p:pic>
        </mc:Fallback>
      </mc:AlternateContent>
      <p:sp>
        <p:nvSpPr>
          <p:cNvPr id="7" name="Text 0">
            <a:extLst>
              <a:ext uri="{FF2B5EF4-FFF2-40B4-BE49-F238E27FC236}">
                <a16:creationId xmlns:a16="http://schemas.microsoft.com/office/drawing/2014/main" id="{BAC082F9-DAE1-464F-B65B-D284C7CAAB80}"/>
              </a:ext>
            </a:extLst>
          </p:cNvPr>
          <p:cNvSpPr/>
          <p:nvPr/>
        </p:nvSpPr>
        <p:spPr>
          <a:xfrm>
            <a:off x="819509" y="3778370"/>
            <a:ext cx="11024559" cy="2825629"/>
          </a:xfrm>
          <a:prstGeom prst="rect">
            <a:avLst/>
          </a:prstGeom>
          <a:noFill/>
          <a:ln/>
        </p:spPr>
        <p:txBody>
          <a:bodyPr wrap="square" lIns="0" tIns="0" rIns="0" bIns="0" rtlCol="0" anchor="t"/>
          <a:lstStyle/>
          <a:p>
            <a:pPr marL="0" indent="0">
              <a:lnSpc>
                <a:spcPts val="5500"/>
              </a:lnSpc>
              <a:buNone/>
            </a:pPr>
            <a:r>
              <a:rPr lang="en-US" sz="6600" b="1" spc="600" dirty="0">
                <a:solidFill>
                  <a:srgbClr val="FFFFFF"/>
                </a:solidFill>
                <a:latin typeface="Mongolian Baiti" panose="03000500000000000000" pitchFamily="66" charset="0"/>
                <a:ea typeface="Nunito Semi Bold" pitchFamily="34" charset="-122"/>
                <a:cs typeface="Mongolian Baiti" panose="03000500000000000000" pitchFamily="66" charset="0"/>
              </a:rPr>
              <a:t>DX Ball:  </a:t>
            </a:r>
          </a:p>
          <a:p>
            <a:pPr marL="0" indent="0">
              <a:lnSpc>
                <a:spcPts val="5500"/>
              </a:lnSpc>
              <a:buNone/>
            </a:pPr>
            <a:r>
              <a:rPr lang="en-US" sz="6600" b="1" spc="600" dirty="0">
                <a:solidFill>
                  <a:srgbClr val="FFFFFF"/>
                </a:solidFill>
                <a:latin typeface="Mongolian Baiti" panose="03000500000000000000" pitchFamily="66" charset="0"/>
                <a:ea typeface="Nunito Semi Bold" pitchFamily="34" charset="-122"/>
                <a:cs typeface="Mongolian Baiti" panose="03000500000000000000" pitchFamily="66" charset="0"/>
              </a:rPr>
              <a:t>C Program Showcase</a:t>
            </a:r>
            <a:endParaRPr lang="en-US" sz="6600" b="1" spc="600" dirty="0">
              <a:latin typeface="Mongolian Baiti" panose="03000500000000000000" pitchFamily="66" charset="0"/>
              <a:cs typeface="Mongolian Baiti" panose="03000500000000000000" pitchFamily="66" charset="0"/>
            </a:endParaRPr>
          </a:p>
        </p:txBody>
      </p:sp>
      <p:sp>
        <p:nvSpPr>
          <p:cNvPr id="8" name="Text 1">
            <a:extLst>
              <a:ext uri="{FF2B5EF4-FFF2-40B4-BE49-F238E27FC236}">
                <a16:creationId xmlns:a16="http://schemas.microsoft.com/office/drawing/2014/main" id="{D4FDF4B0-49B0-4FF2-B7FE-BA274D12964E}"/>
              </a:ext>
            </a:extLst>
          </p:cNvPr>
          <p:cNvSpPr/>
          <p:nvPr/>
        </p:nvSpPr>
        <p:spPr>
          <a:xfrm>
            <a:off x="-3809090" y="6858000"/>
            <a:ext cx="7468553" cy="2298144"/>
          </a:xfrm>
          <a:prstGeom prst="rect">
            <a:avLst/>
          </a:prstGeom>
          <a:noFill/>
          <a:ln/>
        </p:spPr>
        <p:txBody>
          <a:bodyPr wrap="square" lIns="0" tIns="0" rIns="0" bIns="0" rtlCol="0" anchor="t"/>
          <a:lstStyle/>
          <a:p>
            <a:pPr marL="0" indent="0">
              <a:lnSpc>
                <a:spcPts val="3000"/>
              </a:lnSpc>
              <a:buNone/>
            </a:pPr>
            <a:r>
              <a:rPr lang="en-US" sz="1850" dirty="0">
                <a:solidFill>
                  <a:srgbClr val="FFFFFF"/>
                </a:solidFill>
                <a:latin typeface="PT Sans" pitchFamily="34" charset="0"/>
                <a:ea typeface="PT Sans" pitchFamily="34" charset="-122"/>
                <a:cs typeface="PT Sans" pitchFamily="34" charset="-120"/>
              </a:rPr>
              <a:t>Welcome to our deep dive into the creation of a classic Brick Breaker game using the C programming language. Over the next 10 cards, we'll explore the key components, code structure, collision detection, game state management, and visual representation that bring this timeless arcade game to life. Let's dive in and uncover the inner workings of this beloved title! </a:t>
            </a:r>
            <a:endParaRPr lang="en-US" sz="1850" dirty="0"/>
          </a:p>
        </p:txBody>
      </p:sp>
    </p:spTree>
    <p:extLst>
      <p:ext uri="{BB962C8B-B14F-4D97-AF65-F5344CB8AC3E}">
        <p14:creationId xmlns:p14="http://schemas.microsoft.com/office/powerpoint/2010/main" val="2815232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31CAF6-BEDF-4986-8D31-73ACA04F9AA5}"/>
              </a:ext>
            </a:extLst>
          </p:cNvPr>
          <p:cNvPicPr>
            <a:picLocks noChangeAspect="1"/>
          </p:cNvPicPr>
          <p:nvPr/>
        </p:nvPicPr>
        <p:blipFill>
          <a:blip r:embed="rId2">
            <a:alphaModFix amt="76000"/>
            <a:extLst>
              <a:ext uri="{BEBA8EAE-BF5A-486C-A8C5-ECC9F3942E4B}">
                <a14:imgProps xmlns:a14="http://schemas.microsoft.com/office/drawing/2010/main">
                  <a14:imgLayer r:embed="rId3">
                    <a14:imgEffect>
                      <a14:brightnessContrast bright="-39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TextBox 3">
            <a:extLst>
              <a:ext uri="{FF2B5EF4-FFF2-40B4-BE49-F238E27FC236}">
                <a16:creationId xmlns:a16="http://schemas.microsoft.com/office/drawing/2014/main" id="{89B3265E-EE57-469E-A334-F6C5B3A578DC}"/>
              </a:ext>
            </a:extLst>
          </p:cNvPr>
          <p:cNvSpPr txBox="1"/>
          <p:nvPr/>
        </p:nvSpPr>
        <p:spPr>
          <a:xfrm>
            <a:off x="1771739" y="2828835"/>
            <a:ext cx="9119933" cy="1015663"/>
          </a:xfrm>
          <a:prstGeom prst="rect">
            <a:avLst/>
          </a:prstGeom>
          <a:noFill/>
        </p:spPr>
        <p:txBody>
          <a:bodyPr wrap="none" rtlCol="0">
            <a:spAutoFit/>
          </a:bodyPr>
          <a:lstStyle/>
          <a:p>
            <a:r>
              <a:rPr lang="en-US" sz="6000" b="1" dirty="0">
                <a:latin typeface="Arden" pitchFamily="50" charset="0"/>
              </a:rPr>
              <a:t>Logic and Features</a:t>
            </a:r>
          </a:p>
        </p:txBody>
      </p:sp>
    </p:spTree>
    <p:extLst>
      <p:ext uri="{BB962C8B-B14F-4D97-AF65-F5344CB8AC3E}">
        <p14:creationId xmlns:p14="http://schemas.microsoft.com/office/powerpoint/2010/main" val="342045625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B4E2AAEE-7191-416D-AE0C-AE7142879AC4}"/>
              </a:ext>
            </a:extLst>
          </p:cNvPr>
          <p:cNvSpPr>
            <a:spLocks noChangeAspect="1"/>
          </p:cNvSpPr>
          <p:nvPr/>
        </p:nvSpPr>
        <p:spPr>
          <a:xfrm>
            <a:off x="-11770308" y="-3338480"/>
            <a:ext cx="13536314" cy="13534960"/>
          </a:xfrm>
          <a:prstGeom prst="flowChartConnector">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n>
                <a:solidFill>
                  <a:schemeClr val="tx1"/>
                </a:solidFill>
              </a:ln>
              <a:noFill/>
            </a:endParaRPr>
          </a:p>
        </p:txBody>
      </p:sp>
      <p:sp>
        <p:nvSpPr>
          <p:cNvPr id="3" name="TextBox 2">
            <a:extLst>
              <a:ext uri="{FF2B5EF4-FFF2-40B4-BE49-F238E27FC236}">
                <a16:creationId xmlns:a16="http://schemas.microsoft.com/office/drawing/2014/main" id="{4D9EB4FD-9BC5-4AC2-BE07-C55035722E59}"/>
              </a:ext>
            </a:extLst>
          </p:cNvPr>
          <p:cNvSpPr txBox="1"/>
          <p:nvPr/>
        </p:nvSpPr>
        <p:spPr>
          <a:xfrm>
            <a:off x="2223208" y="2214580"/>
            <a:ext cx="1620957" cy="369332"/>
          </a:xfrm>
          <a:prstGeom prst="rect">
            <a:avLst/>
          </a:prstGeom>
          <a:noFill/>
        </p:spPr>
        <p:txBody>
          <a:bodyPr wrap="none" rtlCol="0">
            <a:spAutoFit/>
          </a:bodyPr>
          <a:lstStyle/>
          <a:p>
            <a:r>
              <a:rPr lang="en-US" dirty="0"/>
              <a:t>Paddle Power</a:t>
            </a:r>
          </a:p>
        </p:txBody>
      </p:sp>
      <p:sp>
        <p:nvSpPr>
          <p:cNvPr id="5" name="TextBox 4">
            <a:extLst>
              <a:ext uri="{FF2B5EF4-FFF2-40B4-BE49-F238E27FC236}">
                <a16:creationId xmlns:a16="http://schemas.microsoft.com/office/drawing/2014/main" id="{43EBAF53-9A81-42BA-9726-F5D0966C92E2}"/>
              </a:ext>
            </a:extLst>
          </p:cNvPr>
          <p:cNvSpPr txBox="1"/>
          <p:nvPr/>
        </p:nvSpPr>
        <p:spPr>
          <a:xfrm>
            <a:off x="1640681" y="5748700"/>
            <a:ext cx="8662987" cy="369332"/>
          </a:xfrm>
          <a:prstGeom prst="rect">
            <a:avLst/>
          </a:prstGeom>
          <a:noFill/>
        </p:spPr>
        <p:txBody>
          <a:bodyPr wrap="square">
            <a:spAutoFit/>
          </a:bodyPr>
          <a:lstStyle/>
          <a:p>
            <a:r>
              <a:rPr lang="en-US" dirty="0"/>
              <a:t>Score It Like a Pro</a:t>
            </a:r>
          </a:p>
        </p:txBody>
      </p:sp>
      <p:sp>
        <p:nvSpPr>
          <p:cNvPr id="7" name="TextBox 6">
            <a:extLst>
              <a:ext uri="{FF2B5EF4-FFF2-40B4-BE49-F238E27FC236}">
                <a16:creationId xmlns:a16="http://schemas.microsoft.com/office/drawing/2014/main" id="{349504B9-6AD5-42B2-8536-74832FB40F86}"/>
              </a:ext>
            </a:extLst>
          </p:cNvPr>
          <p:cNvSpPr txBox="1"/>
          <p:nvPr/>
        </p:nvSpPr>
        <p:spPr>
          <a:xfrm>
            <a:off x="1817643" y="1146435"/>
            <a:ext cx="5881687" cy="369332"/>
          </a:xfrm>
          <a:prstGeom prst="rect">
            <a:avLst/>
          </a:prstGeom>
          <a:noFill/>
        </p:spPr>
        <p:txBody>
          <a:bodyPr wrap="square">
            <a:spAutoFit/>
          </a:bodyPr>
          <a:lstStyle/>
          <a:p>
            <a:r>
              <a:rPr lang="en-US" dirty="0"/>
              <a:t>Brick-Busting Brilliance</a:t>
            </a:r>
          </a:p>
        </p:txBody>
      </p:sp>
      <p:sp>
        <p:nvSpPr>
          <p:cNvPr id="9" name="TextBox 8">
            <a:extLst>
              <a:ext uri="{FF2B5EF4-FFF2-40B4-BE49-F238E27FC236}">
                <a16:creationId xmlns:a16="http://schemas.microsoft.com/office/drawing/2014/main" id="{B7E9DF4E-7F2D-4876-99EA-2D669B36BC1C}"/>
              </a:ext>
            </a:extLst>
          </p:cNvPr>
          <p:cNvSpPr txBox="1"/>
          <p:nvPr/>
        </p:nvSpPr>
        <p:spPr>
          <a:xfrm>
            <a:off x="1817643" y="4657064"/>
            <a:ext cx="11991974" cy="369332"/>
          </a:xfrm>
          <a:prstGeom prst="rect">
            <a:avLst/>
          </a:prstGeom>
          <a:noFill/>
        </p:spPr>
        <p:txBody>
          <a:bodyPr wrap="square">
            <a:spAutoFit/>
          </a:bodyPr>
          <a:lstStyle/>
          <a:p>
            <a:r>
              <a:rPr lang="en-US" dirty="0"/>
              <a:t>Dynamic Gameplay</a:t>
            </a:r>
          </a:p>
        </p:txBody>
      </p:sp>
      <p:sp>
        <p:nvSpPr>
          <p:cNvPr id="11" name="TextBox 10">
            <a:extLst>
              <a:ext uri="{FF2B5EF4-FFF2-40B4-BE49-F238E27FC236}">
                <a16:creationId xmlns:a16="http://schemas.microsoft.com/office/drawing/2014/main" id="{A609B76B-CCA3-49C6-8E36-773B7F882862}"/>
              </a:ext>
            </a:extLst>
          </p:cNvPr>
          <p:cNvSpPr txBox="1"/>
          <p:nvPr/>
        </p:nvSpPr>
        <p:spPr>
          <a:xfrm>
            <a:off x="1640681" y="298488"/>
            <a:ext cx="11991974" cy="369332"/>
          </a:xfrm>
          <a:prstGeom prst="rect">
            <a:avLst/>
          </a:prstGeom>
          <a:noFill/>
        </p:spPr>
        <p:txBody>
          <a:bodyPr wrap="square">
            <a:spAutoFit/>
          </a:bodyPr>
          <a:lstStyle/>
          <a:p>
            <a:r>
              <a:rPr lang="en-US" sz="1800" dirty="0"/>
              <a:t>Lives on the Line</a:t>
            </a:r>
          </a:p>
        </p:txBody>
      </p:sp>
      <p:sp>
        <p:nvSpPr>
          <p:cNvPr id="13" name="TextBox 12">
            <a:extLst>
              <a:ext uri="{FF2B5EF4-FFF2-40B4-BE49-F238E27FC236}">
                <a16:creationId xmlns:a16="http://schemas.microsoft.com/office/drawing/2014/main" id="{1D731364-DABC-4BB2-BF57-97532A176841}"/>
              </a:ext>
            </a:extLst>
          </p:cNvPr>
          <p:cNvSpPr txBox="1"/>
          <p:nvPr/>
        </p:nvSpPr>
        <p:spPr>
          <a:xfrm>
            <a:off x="2262188" y="3188759"/>
            <a:ext cx="11991974" cy="584775"/>
          </a:xfrm>
          <a:prstGeom prst="rect">
            <a:avLst/>
          </a:prstGeom>
          <a:noFill/>
        </p:spPr>
        <p:txBody>
          <a:bodyPr wrap="square">
            <a:spAutoFit/>
          </a:bodyPr>
          <a:lstStyle/>
          <a:p>
            <a:pPr marL="0" rtl="0" eaLnBrk="1" latinLnBrk="0" hangingPunct="1">
              <a:spcBef>
                <a:spcPts val="0"/>
              </a:spcBef>
              <a:spcAft>
                <a:spcPts val="0"/>
              </a:spcAft>
            </a:pPr>
            <a:r>
              <a:rPr lang="en-US" sz="3200" b="1" kern="1200" dirty="0">
                <a:solidFill>
                  <a:srgbClr val="FFFFFF"/>
                </a:solidFill>
                <a:effectLst/>
                <a:latin typeface="Arial" panose="020B0604020202020204" pitchFamily="34" charset="0"/>
                <a:ea typeface="+mn-ea"/>
                <a:cs typeface="+mn-cs"/>
              </a:rPr>
              <a:t>Collision Chaos</a:t>
            </a:r>
            <a:endParaRPr lang="en-US" sz="4800" dirty="0">
              <a:effectLst/>
            </a:endParaRPr>
          </a:p>
        </p:txBody>
      </p:sp>
      <p:sp>
        <p:nvSpPr>
          <p:cNvPr id="14" name="TextBox 13">
            <a:extLst>
              <a:ext uri="{FF2B5EF4-FFF2-40B4-BE49-F238E27FC236}">
                <a16:creationId xmlns:a16="http://schemas.microsoft.com/office/drawing/2014/main" id="{08590011-B1B6-4DCD-82CE-0C91AAF75BC9}"/>
              </a:ext>
            </a:extLst>
          </p:cNvPr>
          <p:cNvSpPr txBox="1"/>
          <p:nvPr/>
        </p:nvSpPr>
        <p:spPr>
          <a:xfrm>
            <a:off x="6257925" y="2952148"/>
            <a:ext cx="4657725" cy="1200329"/>
          </a:xfrm>
          <a:prstGeom prst="rect">
            <a:avLst/>
          </a:prstGeom>
          <a:noFill/>
        </p:spPr>
        <p:txBody>
          <a:bodyPr wrap="square" rtlCol="0">
            <a:spAutoFit/>
          </a:bodyPr>
          <a:lstStyle/>
          <a:p>
            <a:r>
              <a:rPr lang="en-US" dirty="0"/>
              <a:t>The ball has a mind of its own! It bounces off walls, smashes bricks, and even bounces back from the paddle, all thanks to some neat direction-flipping math.</a:t>
            </a:r>
          </a:p>
        </p:txBody>
      </p:sp>
      <p:pic>
        <p:nvPicPr>
          <p:cNvPr id="16" name="Picture 15">
            <a:extLst>
              <a:ext uri="{FF2B5EF4-FFF2-40B4-BE49-F238E27FC236}">
                <a16:creationId xmlns:a16="http://schemas.microsoft.com/office/drawing/2014/main" id="{8E6533FD-44A4-44F8-A045-1A40AC8D1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567" y="357708"/>
            <a:ext cx="3705225" cy="2367556"/>
          </a:xfrm>
          <a:prstGeom prst="rect">
            <a:avLst/>
          </a:prstGeom>
        </p:spPr>
      </p:pic>
      <p:sp>
        <p:nvSpPr>
          <p:cNvPr id="12" name="TextBox 11">
            <a:extLst>
              <a:ext uri="{FF2B5EF4-FFF2-40B4-BE49-F238E27FC236}">
                <a16:creationId xmlns:a16="http://schemas.microsoft.com/office/drawing/2014/main" id="{83F4A357-699A-4475-95E6-FC3E8B5EBF83}"/>
              </a:ext>
            </a:extLst>
          </p:cNvPr>
          <p:cNvSpPr txBox="1"/>
          <p:nvPr/>
        </p:nvSpPr>
        <p:spPr>
          <a:xfrm>
            <a:off x="1110666" y="6793354"/>
            <a:ext cx="11991974" cy="369332"/>
          </a:xfrm>
          <a:prstGeom prst="rect">
            <a:avLst/>
          </a:prstGeom>
          <a:noFill/>
        </p:spPr>
        <p:txBody>
          <a:bodyPr wrap="square">
            <a:spAutoFit/>
          </a:bodyPr>
          <a:lstStyle/>
          <a:p>
            <a:r>
              <a:rPr lang="en-US" sz="1800" dirty="0"/>
              <a:t>Lives on the Line</a:t>
            </a:r>
          </a:p>
        </p:txBody>
      </p:sp>
      <p:sp>
        <p:nvSpPr>
          <p:cNvPr id="15" name="TextBox 14">
            <a:extLst>
              <a:ext uri="{FF2B5EF4-FFF2-40B4-BE49-F238E27FC236}">
                <a16:creationId xmlns:a16="http://schemas.microsoft.com/office/drawing/2014/main" id="{80A7B543-B5C0-40C4-BC50-04A9DF8DEE23}"/>
              </a:ext>
            </a:extLst>
          </p:cNvPr>
          <p:cNvSpPr txBox="1"/>
          <p:nvPr/>
        </p:nvSpPr>
        <p:spPr>
          <a:xfrm>
            <a:off x="1110666" y="-719162"/>
            <a:ext cx="8662987" cy="369332"/>
          </a:xfrm>
          <a:prstGeom prst="rect">
            <a:avLst/>
          </a:prstGeom>
          <a:noFill/>
        </p:spPr>
        <p:txBody>
          <a:bodyPr wrap="square">
            <a:spAutoFit/>
          </a:bodyPr>
          <a:lstStyle/>
          <a:p>
            <a:r>
              <a:rPr lang="en-US" dirty="0"/>
              <a:t>Score It Like a Pro</a:t>
            </a:r>
          </a:p>
        </p:txBody>
      </p:sp>
    </p:spTree>
    <p:extLst>
      <p:ext uri="{BB962C8B-B14F-4D97-AF65-F5344CB8AC3E}">
        <p14:creationId xmlns:p14="http://schemas.microsoft.com/office/powerpoint/2010/main" val="10863850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B4E2AAEE-7191-416D-AE0C-AE7142879AC4}"/>
              </a:ext>
            </a:extLst>
          </p:cNvPr>
          <p:cNvSpPr>
            <a:spLocks noChangeAspect="1"/>
          </p:cNvSpPr>
          <p:nvPr/>
        </p:nvSpPr>
        <p:spPr>
          <a:xfrm>
            <a:off x="-11770308" y="-3338480"/>
            <a:ext cx="13536314" cy="13534960"/>
          </a:xfrm>
          <a:prstGeom prst="flowChartConnector">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3" name="TextBox 2">
            <a:extLst>
              <a:ext uri="{FF2B5EF4-FFF2-40B4-BE49-F238E27FC236}">
                <a16:creationId xmlns:a16="http://schemas.microsoft.com/office/drawing/2014/main" id="{4D9EB4FD-9BC5-4AC2-BE07-C55035722E59}"/>
              </a:ext>
            </a:extLst>
          </p:cNvPr>
          <p:cNvSpPr txBox="1"/>
          <p:nvPr/>
        </p:nvSpPr>
        <p:spPr>
          <a:xfrm>
            <a:off x="2105025" y="2084822"/>
            <a:ext cx="2544286" cy="369332"/>
          </a:xfrm>
          <a:prstGeom prst="rect">
            <a:avLst/>
          </a:prstGeom>
          <a:noFill/>
        </p:spPr>
        <p:txBody>
          <a:bodyPr wrap="none" rtlCol="0">
            <a:spAutoFit/>
          </a:bodyPr>
          <a:lstStyle/>
          <a:p>
            <a:r>
              <a:rPr lang="en-US" dirty="0"/>
              <a:t>Brick-Busting Brilliance</a:t>
            </a:r>
          </a:p>
        </p:txBody>
      </p:sp>
      <p:sp>
        <p:nvSpPr>
          <p:cNvPr id="5" name="TextBox 4">
            <a:extLst>
              <a:ext uri="{FF2B5EF4-FFF2-40B4-BE49-F238E27FC236}">
                <a16:creationId xmlns:a16="http://schemas.microsoft.com/office/drawing/2014/main" id="{43EBAF53-9A81-42BA-9726-F5D0966C92E2}"/>
              </a:ext>
            </a:extLst>
          </p:cNvPr>
          <p:cNvSpPr txBox="1"/>
          <p:nvPr/>
        </p:nvSpPr>
        <p:spPr>
          <a:xfrm>
            <a:off x="1640681" y="5748700"/>
            <a:ext cx="8662987" cy="369332"/>
          </a:xfrm>
          <a:prstGeom prst="rect">
            <a:avLst/>
          </a:prstGeom>
          <a:noFill/>
        </p:spPr>
        <p:txBody>
          <a:bodyPr wrap="square">
            <a:spAutoFit/>
          </a:bodyPr>
          <a:lstStyle/>
          <a:p>
            <a:r>
              <a:rPr lang="en-US" dirty="0"/>
              <a:t>Dynamic Gameplay</a:t>
            </a:r>
          </a:p>
        </p:txBody>
      </p:sp>
      <p:sp>
        <p:nvSpPr>
          <p:cNvPr id="7" name="TextBox 6">
            <a:extLst>
              <a:ext uri="{FF2B5EF4-FFF2-40B4-BE49-F238E27FC236}">
                <a16:creationId xmlns:a16="http://schemas.microsoft.com/office/drawing/2014/main" id="{349504B9-6AD5-42B2-8536-74832FB40F86}"/>
              </a:ext>
            </a:extLst>
          </p:cNvPr>
          <p:cNvSpPr txBox="1"/>
          <p:nvPr/>
        </p:nvSpPr>
        <p:spPr>
          <a:xfrm>
            <a:off x="1895474" y="1224834"/>
            <a:ext cx="5881687" cy="369332"/>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FFFFFF"/>
                </a:solidFill>
                <a:effectLst/>
                <a:latin typeface="Arial" panose="020B0604020202020204" pitchFamily="34" charset="0"/>
                <a:ea typeface="+mn-ea"/>
                <a:cs typeface="+mn-cs"/>
              </a:rPr>
              <a:t>Lives on the Line</a:t>
            </a:r>
            <a:endParaRPr lang="en-US" dirty="0">
              <a:effectLst/>
            </a:endParaRPr>
          </a:p>
        </p:txBody>
      </p:sp>
      <p:sp>
        <p:nvSpPr>
          <p:cNvPr id="9" name="TextBox 8">
            <a:extLst>
              <a:ext uri="{FF2B5EF4-FFF2-40B4-BE49-F238E27FC236}">
                <a16:creationId xmlns:a16="http://schemas.microsoft.com/office/drawing/2014/main" id="{B7E9DF4E-7F2D-4876-99EA-2D669B36BC1C}"/>
              </a:ext>
            </a:extLst>
          </p:cNvPr>
          <p:cNvSpPr txBox="1"/>
          <p:nvPr/>
        </p:nvSpPr>
        <p:spPr>
          <a:xfrm>
            <a:off x="2105025" y="4531421"/>
            <a:ext cx="11991974" cy="369332"/>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FFFFFF"/>
                </a:solidFill>
                <a:effectLst/>
                <a:latin typeface="Arial" panose="020B0604020202020204" pitchFamily="34" charset="0"/>
                <a:ea typeface="+mn-ea"/>
                <a:cs typeface="+mn-cs"/>
              </a:rPr>
              <a:t>Collision Chaos</a:t>
            </a:r>
            <a:endParaRPr lang="en-US" dirty="0">
              <a:effectLst/>
            </a:endParaRPr>
          </a:p>
        </p:txBody>
      </p:sp>
      <p:sp>
        <p:nvSpPr>
          <p:cNvPr id="11" name="TextBox 10">
            <a:extLst>
              <a:ext uri="{FF2B5EF4-FFF2-40B4-BE49-F238E27FC236}">
                <a16:creationId xmlns:a16="http://schemas.microsoft.com/office/drawing/2014/main" id="{A609B76B-CCA3-49C6-8E36-773B7F882862}"/>
              </a:ext>
            </a:extLst>
          </p:cNvPr>
          <p:cNvSpPr txBox="1"/>
          <p:nvPr/>
        </p:nvSpPr>
        <p:spPr>
          <a:xfrm>
            <a:off x="1471613" y="364846"/>
            <a:ext cx="11991974" cy="369332"/>
          </a:xfrm>
          <a:prstGeom prst="rect">
            <a:avLst/>
          </a:prstGeom>
          <a:noFill/>
        </p:spPr>
        <p:txBody>
          <a:bodyPr wrap="square">
            <a:spAutoFit/>
          </a:bodyPr>
          <a:lstStyle/>
          <a:p>
            <a:r>
              <a:rPr lang="en-US" dirty="0"/>
              <a:t>Score It Like a Pro</a:t>
            </a:r>
            <a:endParaRPr lang="en-US" sz="1800" dirty="0"/>
          </a:p>
        </p:txBody>
      </p:sp>
      <p:sp>
        <p:nvSpPr>
          <p:cNvPr id="13" name="TextBox 12">
            <a:extLst>
              <a:ext uri="{FF2B5EF4-FFF2-40B4-BE49-F238E27FC236}">
                <a16:creationId xmlns:a16="http://schemas.microsoft.com/office/drawing/2014/main" id="{1D731364-DABC-4BB2-BF57-97532A176841}"/>
              </a:ext>
            </a:extLst>
          </p:cNvPr>
          <p:cNvSpPr txBox="1"/>
          <p:nvPr/>
        </p:nvSpPr>
        <p:spPr>
          <a:xfrm>
            <a:off x="2262188" y="3188759"/>
            <a:ext cx="11991974" cy="584775"/>
          </a:xfrm>
          <a:prstGeom prst="rect">
            <a:avLst/>
          </a:prstGeom>
          <a:noFill/>
        </p:spPr>
        <p:txBody>
          <a:bodyPr wrap="square">
            <a:spAutoFit/>
          </a:bodyPr>
          <a:lstStyle/>
          <a:p>
            <a:pPr marL="0" algn="l" rtl="0" eaLnBrk="1" latinLnBrk="0" hangingPunct="1">
              <a:spcBef>
                <a:spcPts val="0"/>
              </a:spcBef>
              <a:spcAft>
                <a:spcPts val="0"/>
              </a:spcAft>
            </a:pPr>
            <a:r>
              <a:rPr lang="en-US" sz="3200" b="1" dirty="0"/>
              <a:t>Paddle Power</a:t>
            </a:r>
            <a:endParaRPr lang="en-US" sz="4800" dirty="0">
              <a:effectLst/>
            </a:endParaRPr>
          </a:p>
        </p:txBody>
      </p:sp>
      <p:sp>
        <p:nvSpPr>
          <p:cNvPr id="14" name="TextBox 13">
            <a:extLst>
              <a:ext uri="{FF2B5EF4-FFF2-40B4-BE49-F238E27FC236}">
                <a16:creationId xmlns:a16="http://schemas.microsoft.com/office/drawing/2014/main" id="{08590011-B1B6-4DCD-82CE-0C91AAF75BC9}"/>
              </a:ext>
            </a:extLst>
          </p:cNvPr>
          <p:cNvSpPr txBox="1"/>
          <p:nvPr/>
        </p:nvSpPr>
        <p:spPr>
          <a:xfrm>
            <a:off x="6581775" y="2696316"/>
            <a:ext cx="4657725" cy="1569660"/>
          </a:xfrm>
          <a:prstGeom prst="rect">
            <a:avLst/>
          </a:prstGeom>
          <a:noFill/>
        </p:spPr>
        <p:txBody>
          <a:bodyPr wrap="square" rtlCol="0">
            <a:spAutoFit/>
          </a:bodyPr>
          <a:lstStyle/>
          <a:p>
            <a:r>
              <a:rPr lang="en-US" sz="2400" dirty="0"/>
              <a:t>Your paddle is your savior—move it left (a) or right (d) to keep the ball from falling into the abyss (a.k.a. game over).</a:t>
            </a:r>
          </a:p>
        </p:txBody>
      </p:sp>
      <p:pic>
        <p:nvPicPr>
          <p:cNvPr id="8" name="Picture 7">
            <a:extLst>
              <a:ext uri="{FF2B5EF4-FFF2-40B4-BE49-F238E27FC236}">
                <a16:creationId xmlns:a16="http://schemas.microsoft.com/office/drawing/2014/main" id="{C9F39832-B2C4-4C1B-953A-F52C9A17D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418" y="364846"/>
            <a:ext cx="3407557" cy="2271705"/>
          </a:xfrm>
          <a:prstGeom prst="rect">
            <a:avLst/>
          </a:prstGeom>
        </p:spPr>
      </p:pic>
      <p:sp>
        <p:nvSpPr>
          <p:cNvPr id="12" name="TextBox 11">
            <a:extLst>
              <a:ext uri="{FF2B5EF4-FFF2-40B4-BE49-F238E27FC236}">
                <a16:creationId xmlns:a16="http://schemas.microsoft.com/office/drawing/2014/main" id="{791BED14-AFAE-4331-BDF3-92C552FC7D50}"/>
              </a:ext>
            </a:extLst>
          </p:cNvPr>
          <p:cNvSpPr txBox="1"/>
          <p:nvPr/>
        </p:nvSpPr>
        <p:spPr>
          <a:xfrm>
            <a:off x="1199523" y="6965979"/>
            <a:ext cx="11991974" cy="369332"/>
          </a:xfrm>
          <a:prstGeom prst="rect">
            <a:avLst/>
          </a:prstGeom>
          <a:noFill/>
        </p:spPr>
        <p:txBody>
          <a:bodyPr wrap="square">
            <a:spAutoFit/>
          </a:bodyPr>
          <a:lstStyle/>
          <a:p>
            <a:r>
              <a:rPr lang="en-US" dirty="0"/>
              <a:t>Score It Like a Pro</a:t>
            </a:r>
            <a:endParaRPr lang="en-US" sz="1800" dirty="0"/>
          </a:p>
        </p:txBody>
      </p:sp>
      <p:sp>
        <p:nvSpPr>
          <p:cNvPr id="15" name="TextBox 14">
            <a:extLst>
              <a:ext uri="{FF2B5EF4-FFF2-40B4-BE49-F238E27FC236}">
                <a16:creationId xmlns:a16="http://schemas.microsoft.com/office/drawing/2014/main" id="{844F973B-3FB2-4ACD-B2A3-D8FC12BC0464}"/>
              </a:ext>
            </a:extLst>
          </p:cNvPr>
          <p:cNvSpPr txBox="1"/>
          <p:nvPr/>
        </p:nvSpPr>
        <p:spPr>
          <a:xfrm>
            <a:off x="1199523" y="-801782"/>
            <a:ext cx="8662987" cy="369332"/>
          </a:xfrm>
          <a:prstGeom prst="rect">
            <a:avLst/>
          </a:prstGeom>
          <a:noFill/>
        </p:spPr>
        <p:txBody>
          <a:bodyPr wrap="square">
            <a:spAutoFit/>
          </a:bodyPr>
          <a:lstStyle/>
          <a:p>
            <a:r>
              <a:rPr lang="en-US" dirty="0"/>
              <a:t>Dynamic Gameplay</a:t>
            </a:r>
          </a:p>
        </p:txBody>
      </p:sp>
    </p:spTree>
    <p:extLst>
      <p:ext uri="{BB962C8B-B14F-4D97-AF65-F5344CB8AC3E}">
        <p14:creationId xmlns:p14="http://schemas.microsoft.com/office/powerpoint/2010/main" val="3092717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B4E2AAEE-7191-416D-AE0C-AE7142879AC4}"/>
              </a:ext>
            </a:extLst>
          </p:cNvPr>
          <p:cNvSpPr>
            <a:spLocks noChangeAspect="1"/>
          </p:cNvSpPr>
          <p:nvPr/>
        </p:nvSpPr>
        <p:spPr>
          <a:xfrm>
            <a:off x="-11770308" y="-3338480"/>
            <a:ext cx="13536314" cy="13534960"/>
          </a:xfrm>
          <a:prstGeom prst="flowChartConnector">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3" name="TextBox 2">
            <a:extLst>
              <a:ext uri="{FF2B5EF4-FFF2-40B4-BE49-F238E27FC236}">
                <a16:creationId xmlns:a16="http://schemas.microsoft.com/office/drawing/2014/main" id="{4D9EB4FD-9BC5-4AC2-BE07-C55035722E59}"/>
              </a:ext>
            </a:extLst>
          </p:cNvPr>
          <p:cNvSpPr txBox="1"/>
          <p:nvPr/>
        </p:nvSpPr>
        <p:spPr>
          <a:xfrm>
            <a:off x="2105025" y="2084822"/>
            <a:ext cx="1928733" cy="369332"/>
          </a:xfrm>
          <a:prstGeom prst="rect">
            <a:avLst/>
          </a:prstGeom>
          <a:noFill/>
        </p:spPr>
        <p:txBody>
          <a:bodyPr wrap="none" rtlCol="0">
            <a:spAutoFit/>
          </a:bodyPr>
          <a:lstStyle/>
          <a:p>
            <a:r>
              <a:rPr lang="en-US" dirty="0"/>
              <a:t>Lives on the Line</a:t>
            </a:r>
          </a:p>
        </p:txBody>
      </p:sp>
      <p:sp>
        <p:nvSpPr>
          <p:cNvPr id="5" name="TextBox 4">
            <a:extLst>
              <a:ext uri="{FF2B5EF4-FFF2-40B4-BE49-F238E27FC236}">
                <a16:creationId xmlns:a16="http://schemas.microsoft.com/office/drawing/2014/main" id="{43EBAF53-9A81-42BA-9726-F5D0966C92E2}"/>
              </a:ext>
            </a:extLst>
          </p:cNvPr>
          <p:cNvSpPr txBox="1"/>
          <p:nvPr/>
        </p:nvSpPr>
        <p:spPr>
          <a:xfrm>
            <a:off x="1640681" y="5748700"/>
            <a:ext cx="8662987" cy="369332"/>
          </a:xfrm>
          <a:prstGeom prst="rect">
            <a:avLst/>
          </a:prstGeom>
          <a:noFill/>
        </p:spPr>
        <p:txBody>
          <a:bodyPr wrap="square">
            <a:spAutoFit/>
          </a:bodyPr>
          <a:lstStyle/>
          <a:p>
            <a:r>
              <a:rPr lang="en-US" dirty="0"/>
              <a:t>Collison Chaos</a:t>
            </a:r>
          </a:p>
        </p:txBody>
      </p:sp>
      <p:sp>
        <p:nvSpPr>
          <p:cNvPr id="7" name="TextBox 6">
            <a:extLst>
              <a:ext uri="{FF2B5EF4-FFF2-40B4-BE49-F238E27FC236}">
                <a16:creationId xmlns:a16="http://schemas.microsoft.com/office/drawing/2014/main" id="{349504B9-6AD5-42B2-8536-74832FB40F86}"/>
              </a:ext>
            </a:extLst>
          </p:cNvPr>
          <p:cNvSpPr txBox="1"/>
          <p:nvPr/>
        </p:nvSpPr>
        <p:spPr>
          <a:xfrm>
            <a:off x="1895474" y="1224834"/>
            <a:ext cx="5881687" cy="369332"/>
          </a:xfrm>
          <a:prstGeom prst="rect">
            <a:avLst/>
          </a:prstGeom>
          <a:noFill/>
        </p:spPr>
        <p:txBody>
          <a:bodyPr wrap="square">
            <a:spAutoFit/>
          </a:bodyPr>
          <a:lstStyle/>
          <a:p>
            <a:r>
              <a:rPr lang="en-US" dirty="0"/>
              <a:t>Score It Like a Pro</a:t>
            </a:r>
          </a:p>
        </p:txBody>
      </p:sp>
      <p:sp>
        <p:nvSpPr>
          <p:cNvPr id="9" name="TextBox 8">
            <a:extLst>
              <a:ext uri="{FF2B5EF4-FFF2-40B4-BE49-F238E27FC236}">
                <a16:creationId xmlns:a16="http://schemas.microsoft.com/office/drawing/2014/main" id="{B7E9DF4E-7F2D-4876-99EA-2D669B36BC1C}"/>
              </a:ext>
            </a:extLst>
          </p:cNvPr>
          <p:cNvSpPr txBox="1"/>
          <p:nvPr/>
        </p:nvSpPr>
        <p:spPr>
          <a:xfrm>
            <a:off x="2105025" y="4531421"/>
            <a:ext cx="11991974" cy="369332"/>
          </a:xfrm>
          <a:prstGeom prst="rect">
            <a:avLst/>
          </a:prstGeom>
          <a:noFill/>
        </p:spPr>
        <p:txBody>
          <a:bodyPr wrap="square">
            <a:spAutoFit/>
          </a:bodyPr>
          <a:lstStyle/>
          <a:p>
            <a:r>
              <a:rPr lang="en-US" dirty="0"/>
              <a:t>Paddle Power</a:t>
            </a:r>
          </a:p>
        </p:txBody>
      </p:sp>
      <p:sp>
        <p:nvSpPr>
          <p:cNvPr id="11" name="TextBox 10">
            <a:extLst>
              <a:ext uri="{FF2B5EF4-FFF2-40B4-BE49-F238E27FC236}">
                <a16:creationId xmlns:a16="http://schemas.microsoft.com/office/drawing/2014/main" id="{A609B76B-CCA3-49C6-8E36-773B7F882862}"/>
              </a:ext>
            </a:extLst>
          </p:cNvPr>
          <p:cNvSpPr txBox="1"/>
          <p:nvPr/>
        </p:nvSpPr>
        <p:spPr>
          <a:xfrm>
            <a:off x="1471613" y="364846"/>
            <a:ext cx="11991974" cy="369332"/>
          </a:xfrm>
          <a:prstGeom prst="rect">
            <a:avLst/>
          </a:prstGeom>
          <a:noFill/>
        </p:spPr>
        <p:txBody>
          <a:bodyPr wrap="square">
            <a:spAutoFit/>
          </a:bodyPr>
          <a:lstStyle/>
          <a:p>
            <a:r>
              <a:rPr lang="en-US" sz="1800" dirty="0"/>
              <a:t>Dynamic Gameplay</a:t>
            </a:r>
          </a:p>
        </p:txBody>
      </p:sp>
      <p:sp>
        <p:nvSpPr>
          <p:cNvPr id="13" name="TextBox 12">
            <a:extLst>
              <a:ext uri="{FF2B5EF4-FFF2-40B4-BE49-F238E27FC236}">
                <a16:creationId xmlns:a16="http://schemas.microsoft.com/office/drawing/2014/main" id="{1D731364-DABC-4BB2-BF57-97532A176841}"/>
              </a:ext>
            </a:extLst>
          </p:cNvPr>
          <p:cNvSpPr txBox="1"/>
          <p:nvPr/>
        </p:nvSpPr>
        <p:spPr>
          <a:xfrm>
            <a:off x="2262188" y="3188759"/>
            <a:ext cx="11991974" cy="584775"/>
          </a:xfrm>
          <a:prstGeom prst="rect">
            <a:avLst/>
          </a:prstGeom>
          <a:noFill/>
        </p:spPr>
        <p:txBody>
          <a:bodyPr wrap="square">
            <a:spAutoFit/>
          </a:bodyPr>
          <a:lstStyle/>
          <a:p>
            <a:pPr marL="0" algn="l" rtl="0" eaLnBrk="1" latinLnBrk="0" hangingPunct="1">
              <a:spcBef>
                <a:spcPts val="0"/>
              </a:spcBef>
              <a:spcAft>
                <a:spcPts val="0"/>
              </a:spcAft>
            </a:pPr>
            <a:r>
              <a:rPr lang="en-US" sz="3200" b="1" kern="1200" dirty="0">
                <a:solidFill>
                  <a:srgbClr val="FFFFFF"/>
                </a:solidFill>
                <a:effectLst/>
                <a:latin typeface="Arial" panose="020B0604020202020204" pitchFamily="34" charset="0"/>
                <a:ea typeface="+mn-ea"/>
                <a:cs typeface="+mn-cs"/>
              </a:rPr>
              <a:t>Brick-Bustling Brilliance</a:t>
            </a:r>
            <a:endParaRPr lang="en-US" sz="4800" dirty="0">
              <a:effectLst/>
            </a:endParaRPr>
          </a:p>
        </p:txBody>
      </p:sp>
      <p:sp>
        <p:nvSpPr>
          <p:cNvPr id="14" name="TextBox 13">
            <a:extLst>
              <a:ext uri="{FF2B5EF4-FFF2-40B4-BE49-F238E27FC236}">
                <a16:creationId xmlns:a16="http://schemas.microsoft.com/office/drawing/2014/main" id="{08590011-B1B6-4DCD-82CE-0C91AAF75BC9}"/>
              </a:ext>
            </a:extLst>
          </p:cNvPr>
          <p:cNvSpPr txBox="1"/>
          <p:nvPr/>
        </p:nvSpPr>
        <p:spPr>
          <a:xfrm>
            <a:off x="7696201" y="2619372"/>
            <a:ext cx="3790950" cy="2308324"/>
          </a:xfrm>
          <a:prstGeom prst="rect">
            <a:avLst/>
          </a:prstGeom>
          <a:noFill/>
        </p:spPr>
        <p:txBody>
          <a:bodyPr wrap="square" rtlCol="0">
            <a:spAutoFit/>
          </a:bodyPr>
          <a:lstStyle/>
          <a:p>
            <a:r>
              <a:rPr lang="en-US" sz="2400" dirty="0"/>
              <a:t>Bricks vanish with a satisfying “pop” (okay, it’s just a space character), scoring you points and upping your bragging rights.</a:t>
            </a:r>
          </a:p>
        </p:txBody>
      </p:sp>
      <p:pic>
        <p:nvPicPr>
          <p:cNvPr id="6" name="Picture 5">
            <a:extLst>
              <a:ext uri="{FF2B5EF4-FFF2-40B4-BE49-F238E27FC236}">
                <a16:creationId xmlns:a16="http://schemas.microsoft.com/office/drawing/2014/main" id="{F58BF689-9D77-4FFD-BBEA-3B352B9C19F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7777161" y="194064"/>
            <a:ext cx="3874262" cy="2430872"/>
          </a:xfrm>
          <a:prstGeom prst="rect">
            <a:avLst/>
          </a:prstGeom>
        </p:spPr>
      </p:pic>
      <p:sp>
        <p:nvSpPr>
          <p:cNvPr id="12" name="TextBox 11">
            <a:extLst>
              <a:ext uri="{FF2B5EF4-FFF2-40B4-BE49-F238E27FC236}">
                <a16:creationId xmlns:a16="http://schemas.microsoft.com/office/drawing/2014/main" id="{F69F3780-A85D-4ED4-AD72-23B578925C29}"/>
              </a:ext>
            </a:extLst>
          </p:cNvPr>
          <p:cNvSpPr txBox="1"/>
          <p:nvPr/>
        </p:nvSpPr>
        <p:spPr>
          <a:xfrm>
            <a:off x="1030455" y="6978020"/>
            <a:ext cx="11991974" cy="369332"/>
          </a:xfrm>
          <a:prstGeom prst="rect">
            <a:avLst/>
          </a:prstGeom>
          <a:noFill/>
        </p:spPr>
        <p:txBody>
          <a:bodyPr wrap="square">
            <a:spAutoFit/>
          </a:bodyPr>
          <a:lstStyle/>
          <a:p>
            <a:r>
              <a:rPr lang="en-US" sz="1800" dirty="0"/>
              <a:t>Dynamic Gameplay</a:t>
            </a:r>
          </a:p>
        </p:txBody>
      </p:sp>
      <p:sp>
        <p:nvSpPr>
          <p:cNvPr id="15" name="TextBox 14">
            <a:extLst>
              <a:ext uri="{FF2B5EF4-FFF2-40B4-BE49-F238E27FC236}">
                <a16:creationId xmlns:a16="http://schemas.microsoft.com/office/drawing/2014/main" id="{2FF47C86-DE36-481F-B717-357693DCDEBC}"/>
              </a:ext>
            </a:extLst>
          </p:cNvPr>
          <p:cNvSpPr txBox="1"/>
          <p:nvPr/>
        </p:nvSpPr>
        <p:spPr>
          <a:xfrm>
            <a:off x="1030455" y="-852433"/>
            <a:ext cx="8662987" cy="369332"/>
          </a:xfrm>
          <a:prstGeom prst="rect">
            <a:avLst/>
          </a:prstGeom>
          <a:noFill/>
        </p:spPr>
        <p:txBody>
          <a:bodyPr wrap="square">
            <a:spAutoFit/>
          </a:bodyPr>
          <a:lstStyle/>
          <a:p>
            <a:r>
              <a:rPr lang="en-US" dirty="0"/>
              <a:t>Collison Chaos</a:t>
            </a:r>
          </a:p>
        </p:txBody>
      </p:sp>
    </p:spTree>
    <p:extLst>
      <p:ext uri="{BB962C8B-B14F-4D97-AF65-F5344CB8AC3E}">
        <p14:creationId xmlns:p14="http://schemas.microsoft.com/office/powerpoint/2010/main" val="1478482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B4E2AAEE-7191-416D-AE0C-AE7142879AC4}"/>
              </a:ext>
            </a:extLst>
          </p:cNvPr>
          <p:cNvSpPr>
            <a:spLocks noChangeAspect="1"/>
          </p:cNvSpPr>
          <p:nvPr/>
        </p:nvSpPr>
        <p:spPr>
          <a:xfrm>
            <a:off x="-11770308" y="-3338480"/>
            <a:ext cx="13536314" cy="13534960"/>
          </a:xfrm>
          <a:prstGeom prst="flowChartConnector">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3" name="TextBox 2">
            <a:extLst>
              <a:ext uri="{FF2B5EF4-FFF2-40B4-BE49-F238E27FC236}">
                <a16:creationId xmlns:a16="http://schemas.microsoft.com/office/drawing/2014/main" id="{4D9EB4FD-9BC5-4AC2-BE07-C55035722E59}"/>
              </a:ext>
            </a:extLst>
          </p:cNvPr>
          <p:cNvSpPr txBox="1"/>
          <p:nvPr/>
        </p:nvSpPr>
        <p:spPr>
          <a:xfrm>
            <a:off x="2105025" y="2084822"/>
            <a:ext cx="2069797" cy="369332"/>
          </a:xfrm>
          <a:prstGeom prst="rect">
            <a:avLst/>
          </a:prstGeom>
          <a:noFill/>
        </p:spPr>
        <p:txBody>
          <a:bodyPr wrap="none" rtlCol="0">
            <a:spAutoFit/>
          </a:bodyPr>
          <a:lstStyle/>
          <a:p>
            <a:r>
              <a:rPr lang="en-US" dirty="0"/>
              <a:t>Score it Like a Pro</a:t>
            </a:r>
          </a:p>
        </p:txBody>
      </p:sp>
      <p:sp>
        <p:nvSpPr>
          <p:cNvPr id="5" name="TextBox 4">
            <a:extLst>
              <a:ext uri="{FF2B5EF4-FFF2-40B4-BE49-F238E27FC236}">
                <a16:creationId xmlns:a16="http://schemas.microsoft.com/office/drawing/2014/main" id="{43EBAF53-9A81-42BA-9726-F5D0966C92E2}"/>
              </a:ext>
            </a:extLst>
          </p:cNvPr>
          <p:cNvSpPr txBox="1"/>
          <p:nvPr/>
        </p:nvSpPr>
        <p:spPr>
          <a:xfrm>
            <a:off x="1640681" y="5748700"/>
            <a:ext cx="8662987" cy="369332"/>
          </a:xfrm>
          <a:prstGeom prst="rect">
            <a:avLst/>
          </a:prstGeom>
          <a:noFill/>
        </p:spPr>
        <p:txBody>
          <a:bodyPr wrap="square">
            <a:spAutoFit/>
          </a:bodyPr>
          <a:lstStyle/>
          <a:p>
            <a:r>
              <a:rPr lang="en-US" dirty="0"/>
              <a:t>Paddle Power</a:t>
            </a:r>
          </a:p>
        </p:txBody>
      </p:sp>
      <p:sp>
        <p:nvSpPr>
          <p:cNvPr id="7" name="TextBox 6">
            <a:extLst>
              <a:ext uri="{FF2B5EF4-FFF2-40B4-BE49-F238E27FC236}">
                <a16:creationId xmlns:a16="http://schemas.microsoft.com/office/drawing/2014/main" id="{349504B9-6AD5-42B2-8536-74832FB40F86}"/>
              </a:ext>
            </a:extLst>
          </p:cNvPr>
          <p:cNvSpPr txBox="1"/>
          <p:nvPr/>
        </p:nvSpPr>
        <p:spPr>
          <a:xfrm>
            <a:off x="1895474" y="1224834"/>
            <a:ext cx="5881687" cy="369332"/>
          </a:xfrm>
          <a:prstGeom prst="rect">
            <a:avLst/>
          </a:prstGeom>
          <a:noFill/>
        </p:spPr>
        <p:txBody>
          <a:bodyPr wrap="square">
            <a:spAutoFit/>
          </a:bodyPr>
          <a:lstStyle/>
          <a:p>
            <a:r>
              <a:rPr lang="en-US" dirty="0"/>
              <a:t>Dynamic Gameplay</a:t>
            </a:r>
          </a:p>
        </p:txBody>
      </p:sp>
      <p:sp>
        <p:nvSpPr>
          <p:cNvPr id="9" name="TextBox 8">
            <a:extLst>
              <a:ext uri="{FF2B5EF4-FFF2-40B4-BE49-F238E27FC236}">
                <a16:creationId xmlns:a16="http://schemas.microsoft.com/office/drawing/2014/main" id="{B7E9DF4E-7F2D-4876-99EA-2D669B36BC1C}"/>
              </a:ext>
            </a:extLst>
          </p:cNvPr>
          <p:cNvSpPr txBox="1"/>
          <p:nvPr/>
        </p:nvSpPr>
        <p:spPr>
          <a:xfrm>
            <a:off x="2105025" y="4531421"/>
            <a:ext cx="11991974" cy="369332"/>
          </a:xfrm>
          <a:prstGeom prst="rect">
            <a:avLst/>
          </a:prstGeom>
          <a:noFill/>
        </p:spPr>
        <p:txBody>
          <a:bodyPr wrap="square">
            <a:spAutoFit/>
          </a:bodyPr>
          <a:lstStyle/>
          <a:p>
            <a:r>
              <a:rPr lang="en-US" dirty="0"/>
              <a:t>Brick-Bustling Brilliance</a:t>
            </a:r>
          </a:p>
        </p:txBody>
      </p:sp>
      <p:sp>
        <p:nvSpPr>
          <p:cNvPr id="11" name="TextBox 10">
            <a:extLst>
              <a:ext uri="{FF2B5EF4-FFF2-40B4-BE49-F238E27FC236}">
                <a16:creationId xmlns:a16="http://schemas.microsoft.com/office/drawing/2014/main" id="{A609B76B-CCA3-49C6-8E36-773B7F882862}"/>
              </a:ext>
            </a:extLst>
          </p:cNvPr>
          <p:cNvSpPr txBox="1"/>
          <p:nvPr/>
        </p:nvSpPr>
        <p:spPr>
          <a:xfrm>
            <a:off x="1471613" y="364846"/>
            <a:ext cx="11991974" cy="369332"/>
          </a:xfrm>
          <a:prstGeom prst="rect">
            <a:avLst/>
          </a:prstGeom>
          <a:noFill/>
        </p:spPr>
        <p:txBody>
          <a:bodyPr wrap="square">
            <a:spAutoFit/>
          </a:bodyPr>
          <a:lstStyle/>
          <a:p>
            <a:r>
              <a:rPr lang="en-US" sz="1800" dirty="0"/>
              <a:t>Collison Chaos</a:t>
            </a:r>
          </a:p>
        </p:txBody>
      </p:sp>
      <p:sp>
        <p:nvSpPr>
          <p:cNvPr id="13" name="TextBox 12">
            <a:extLst>
              <a:ext uri="{FF2B5EF4-FFF2-40B4-BE49-F238E27FC236}">
                <a16:creationId xmlns:a16="http://schemas.microsoft.com/office/drawing/2014/main" id="{1D731364-DABC-4BB2-BF57-97532A176841}"/>
              </a:ext>
            </a:extLst>
          </p:cNvPr>
          <p:cNvSpPr txBox="1"/>
          <p:nvPr/>
        </p:nvSpPr>
        <p:spPr>
          <a:xfrm>
            <a:off x="2262188" y="3188759"/>
            <a:ext cx="11991974" cy="584775"/>
          </a:xfrm>
          <a:prstGeom prst="rect">
            <a:avLst/>
          </a:prstGeom>
          <a:noFill/>
        </p:spPr>
        <p:txBody>
          <a:bodyPr wrap="square">
            <a:spAutoFit/>
          </a:bodyPr>
          <a:lstStyle/>
          <a:p>
            <a:pPr marL="0" algn="l" rtl="0" eaLnBrk="1" latinLnBrk="0" hangingPunct="1">
              <a:spcBef>
                <a:spcPts val="0"/>
              </a:spcBef>
              <a:spcAft>
                <a:spcPts val="0"/>
              </a:spcAft>
            </a:pPr>
            <a:r>
              <a:rPr lang="en-US" sz="3200" b="1" kern="1200" dirty="0">
                <a:solidFill>
                  <a:srgbClr val="FFFFFF"/>
                </a:solidFill>
                <a:effectLst/>
                <a:latin typeface="Arial" panose="020B0604020202020204" pitchFamily="34" charset="0"/>
                <a:ea typeface="+mn-ea"/>
                <a:cs typeface="+mn-cs"/>
              </a:rPr>
              <a:t>Lives on the Line</a:t>
            </a:r>
            <a:endParaRPr lang="en-US" sz="4800" dirty="0">
              <a:effectLst/>
            </a:endParaRPr>
          </a:p>
        </p:txBody>
      </p:sp>
      <p:sp>
        <p:nvSpPr>
          <p:cNvPr id="14" name="TextBox 13">
            <a:extLst>
              <a:ext uri="{FF2B5EF4-FFF2-40B4-BE49-F238E27FC236}">
                <a16:creationId xmlns:a16="http://schemas.microsoft.com/office/drawing/2014/main" id="{08590011-B1B6-4DCD-82CE-0C91AAF75BC9}"/>
              </a:ext>
            </a:extLst>
          </p:cNvPr>
          <p:cNvSpPr txBox="1"/>
          <p:nvPr/>
        </p:nvSpPr>
        <p:spPr>
          <a:xfrm>
            <a:off x="6886575" y="2828835"/>
            <a:ext cx="4657725" cy="1323439"/>
          </a:xfrm>
          <a:prstGeom prst="rect">
            <a:avLst/>
          </a:prstGeom>
          <a:noFill/>
        </p:spPr>
        <p:txBody>
          <a:bodyPr wrap="square" rtlCol="0">
            <a:spAutoFit/>
          </a:bodyPr>
          <a:lstStyle/>
          <a:p>
            <a:r>
              <a:rPr lang="en-US" sz="2000" dirty="0"/>
              <a:t>You start with 3 precious lives. Miss the ball? Oops, down one life! Lose them all, and it’s “Game Over,” with a consolation prize of your final score.</a:t>
            </a:r>
          </a:p>
        </p:txBody>
      </p:sp>
      <p:pic>
        <p:nvPicPr>
          <p:cNvPr id="6" name="Picture 5">
            <a:extLst>
              <a:ext uri="{FF2B5EF4-FFF2-40B4-BE49-F238E27FC236}">
                <a16:creationId xmlns:a16="http://schemas.microsoft.com/office/drawing/2014/main" id="{94CEE287-1E87-457F-A6B2-BBFC0EA5D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575" y="336226"/>
            <a:ext cx="4285370" cy="2410521"/>
          </a:xfrm>
          <a:prstGeom prst="rect">
            <a:avLst/>
          </a:prstGeom>
        </p:spPr>
      </p:pic>
      <p:sp>
        <p:nvSpPr>
          <p:cNvPr id="12" name="TextBox 11">
            <a:extLst>
              <a:ext uri="{FF2B5EF4-FFF2-40B4-BE49-F238E27FC236}">
                <a16:creationId xmlns:a16="http://schemas.microsoft.com/office/drawing/2014/main" id="{DBEFF428-79A7-4C9B-87D3-D2FAECD106E2}"/>
              </a:ext>
            </a:extLst>
          </p:cNvPr>
          <p:cNvSpPr txBox="1"/>
          <p:nvPr/>
        </p:nvSpPr>
        <p:spPr>
          <a:xfrm>
            <a:off x="1119312" y="-739091"/>
            <a:ext cx="8662987" cy="369332"/>
          </a:xfrm>
          <a:prstGeom prst="rect">
            <a:avLst/>
          </a:prstGeom>
          <a:noFill/>
        </p:spPr>
        <p:txBody>
          <a:bodyPr wrap="square">
            <a:spAutoFit/>
          </a:bodyPr>
          <a:lstStyle/>
          <a:p>
            <a:r>
              <a:rPr lang="en-US" dirty="0"/>
              <a:t>Paddle Power</a:t>
            </a:r>
          </a:p>
        </p:txBody>
      </p:sp>
      <p:sp>
        <p:nvSpPr>
          <p:cNvPr id="15" name="TextBox 14">
            <a:extLst>
              <a:ext uri="{FF2B5EF4-FFF2-40B4-BE49-F238E27FC236}">
                <a16:creationId xmlns:a16="http://schemas.microsoft.com/office/drawing/2014/main" id="{0388BBC4-0DC1-4EA5-ABDA-2B09928439E6}"/>
              </a:ext>
            </a:extLst>
          </p:cNvPr>
          <p:cNvSpPr txBox="1"/>
          <p:nvPr/>
        </p:nvSpPr>
        <p:spPr>
          <a:xfrm>
            <a:off x="1119312" y="7111627"/>
            <a:ext cx="11991974" cy="369332"/>
          </a:xfrm>
          <a:prstGeom prst="rect">
            <a:avLst/>
          </a:prstGeom>
          <a:noFill/>
        </p:spPr>
        <p:txBody>
          <a:bodyPr wrap="square">
            <a:spAutoFit/>
          </a:bodyPr>
          <a:lstStyle/>
          <a:p>
            <a:r>
              <a:rPr lang="en-US" sz="1800" dirty="0"/>
              <a:t>Collison Chaos</a:t>
            </a:r>
          </a:p>
        </p:txBody>
      </p:sp>
    </p:spTree>
    <p:extLst>
      <p:ext uri="{BB962C8B-B14F-4D97-AF65-F5344CB8AC3E}">
        <p14:creationId xmlns:p14="http://schemas.microsoft.com/office/powerpoint/2010/main" val="3236533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B4E2AAEE-7191-416D-AE0C-AE7142879AC4}"/>
              </a:ext>
            </a:extLst>
          </p:cNvPr>
          <p:cNvSpPr>
            <a:spLocks noChangeAspect="1"/>
          </p:cNvSpPr>
          <p:nvPr/>
        </p:nvSpPr>
        <p:spPr>
          <a:xfrm>
            <a:off x="-11770308" y="-3338480"/>
            <a:ext cx="13536314" cy="13534960"/>
          </a:xfrm>
          <a:prstGeom prst="flowChartConnector">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3" name="TextBox 2">
            <a:extLst>
              <a:ext uri="{FF2B5EF4-FFF2-40B4-BE49-F238E27FC236}">
                <a16:creationId xmlns:a16="http://schemas.microsoft.com/office/drawing/2014/main" id="{4D9EB4FD-9BC5-4AC2-BE07-C55035722E59}"/>
              </a:ext>
            </a:extLst>
          </p:cNvPr>
          <p:cNvSpPr txBox="1"/>
          <p:nvPr/>
        </p:nvSpPr>
        <p:spPr>
          <a:xfrm>
            <a:off x="2105025" y="2084822"/>
            <a:ext cx="2198038" cy="369332"/>
          </a:xfrm>
          <a:prstGeom prst="rect">
            <a:avLst/>
          </a:prstGeom>
          <a:noFill/>
        </p:spPr>
        <p:txBody>
          <a:bodyPr wrap="none" rtlCol="0">
            <a:spAutoFit/>
          </a:bodyPr>
          <a:lstStyle/>
          <a:p>
            <a:r>
              <a:rPr lang="en-US" dirty="0"/>
              <a:t>Dynamic Gameplay</a:t>
            </a:r>
          </a:p>
        </p:txBody>
      </p:sp>
      <p:sp>
        <p:nvSpPr>
          <p:cNvPr id="5" name="TextBox 4">
            <a:extLst>
              <a:ext uri="{FF2B5EF4-FFF2-40B4-BE49-F238E27FC236}">
                <a16:creationId xmlns:a16="http://schemas.microsoft.com/office/drawing/2014/main" id="{43EBAF53-9A81-42BA-9726-F5D0966C92E2}"/>
              </a:ext>
            </a:extLst>
          </p:cNvPr>
          <p:cNvSpPr txBox="1"/>
          <p:nvPr/>
        </p:nvSpPr>
        <p:spPr>
          <a:xfrm>
            <a:off x="1640681" y="5748700"/>
            <a:ext cx="8662987" cy="369332"/>
          </a:xfrm>
          <a:prstGeom prst="rect">
            <a:avLst/>
          </a:prstGeom>
          <a:noFill/>
        </p:spPr>
        <p:txBody>
          <a:bodyPr wrap="square">
            <a:spAutoFit/>
          </a:bodyPr>
          <a:lstStyle/>
          <a:p>
            <a:r>
              <a:rPr lang="en-US" dirty="0"/>
              <a:t>Brick-Bustling Brilliance</a:t>
            </a:r>
          </a:p>
        </p:txBody>
      </p:sp>
      <p:sp>
        <p:nvSpPr>
          <p:cNvPr id="7" name="TextBox 6">
            <a:extLst>
              <a:ext uri="{FF2B5EF4-FFF2-40B4-BE49-F238E27FC236}">
                <a16:creationId xmlns:a16="http://schemas.microsoft.com/office/drawing/2014/main" id="{349504B9-6AD5-42B2-8536-74832FB40F86}"/>
              </a:ext>
            </a:extLst>
          </p:cNvPr>
          <p:cNvSpPr txBox="1"/>
          <p:nvPr/>
        </p:nvSpPr>
        <p:spPr>
          <a:xfrm>
            <a:off x="1895474" y="1224834"/>
            <a:ext cx="5881687" cy="369332"/>
          </a:xfrm>
          <a:prstGeom prst="rect">
            <a:avLst/>
          </a:prstGeom>
          <a:noFill/>
        </p:spPr>
        <p:txBody>
          <a:bodyPr wrap="square">
            <a:spAutoFit/>
          </a:bodyPr>
          <a:lstStyle/>
          <a:p>
            <a:r>
              <a:rPr lang="en-US" dirty="0"/>
              <a:t>Collison Chaos</a:t>
            </a:r>
          </a:p>
        </p:txBody>
      </p:sp>
      <p:sp>
        <p:nvSpPr>
          <p:cNvPr id="9" name="TextBox 8">
            <a:extLst>
              <a:ext uri="{FF2B5EF4-FFF2-40B4-BE49-F238E27FC236}">
                <a16:creationId xmlns:a16="http://schemas.microsoft.com/office/drawing/2014/main" id="{B7E9DF4E-7F2D-4876-99EA-2D669B36BC1C}"/>
              </a:ext>
            </a:extLst>
          </p:cNvPr>
          <p:cNvSpPr txBox="1"/>
          <p:nvPr/>
        </p:nvSpPr>
        <p:spPr>
          <a:xfrm>
            <a:off x="2105025" y="4531421"/>
            <a:ext cx="11991974" cy="369332"/>
          </a:xfrm>
          <a:prstGeom prst="rect">
            <a:avLst/>
          </a:prstGeom>
          <a:noFill/>
        </p:spPr>
        <p:txBody>
          <a:bodyPr wrap="square">
            <a:spAutoFit/>
          </a:bodyPr>
          <a:lstStyle/>
          <a:p>
            <a:r>
              <a:rPr lang="en-US" dirty="0"/>
              <a:t>Lives on the Line</a:t>
            </a:r>
          </a:p>
        </p:txBody>
      </p:sp>
      <p:sp>
        <p:nvSpPr>
          <p:cNvPr id="11" name="TextBox 10">
            <a:extLst>
              <a:ext uri="{FF2B5EF4-FFF2-40B4-BE49-F238E27FC236}">
                <a16:creationId xmlns:a16="http://schemas.microsoft.com/office/drawing/2014/main" id="{A609B76B-CCA3-49C6-8E36-773B7F882862}"/>
              </a:ext>
            </a:extLst>
          </p:cNvPr>
          <p:cNvSpPr txBox="1"/>
          <p:nvPr/>
        </p:nvSpPr>
        <p:spPr>
          <a:xfrm>
            <a:off x="1471613" y="364846"/>
            <a:ext cx="11991974" cy="369332"/>
          </a:xfrm>
          <a:prstGeom prst="rect">
            <a:avLst/>
          </a:prstGeom>
          <a:noFill/>
        </p:spPr>
        <p:txBody>
          <a:bodyPr wrap="square">
            <a:spAutoFit/>
          </a:bodyPr>
          <a:lstStyle/>
          <a:p>
            <a:r>
              <a:rPr lang="en-US" sz="1800" dirty="0"/>
              <a:t>Paddle Power</a:t>
            </a:r>
          </a:p>
        </p:txBody>
      </p:sp>
      <p:sp>
        <p:nvSpPr>
          <p:cNvPr id="13" name="TextBox 12">
            <a:extLst>
              <a:ext uri="{FF2B5EF4-FFF2-40B4-BE49-F238E27FC236}">
                <a16:creationId xmlns:a16="http://schemas.microsoft.com/office/drawing/2014/main" id="{1D731364-DABC-4BB2-BF57-97532A176841}"/>
              </a:ext>
            </a:extLst>
          </p:cNvPr>
          <p:cNvSpPr txBox="1"/>
          <p:nvPr/>
        </p:nvSpPr>
        <p:spPr>
          <a:xfrm>
            <a:off x="2262188" y="3188759"/>
            <a:ext cx="11991974" cy="584775"/>
          </a:xfrm>
          <a:prstGeom prst="rect">
            <a:avLst/>
          </a:prstGeom>
          <a:noFill/>
        </p:spPr>
        <p:txBody>
          <a:bodyPr wrap="square">
            <a:spAutoFit/>
          </a:bodyPr>
          <a:lstStyle/>
          <a:p>
            <a:pPr marL="0" algn="l" rtl="0" eaLnBrk="1" latinLnBrk="0" hangingPunct="1">
              <a:spcBef>
                <a:spcPts val="0"/>
              </a:spcBef>
              <a:spcAft>
                <a:spcPts val="0"/>
              </a:spcAft>
            </a:pPr>
            <a:r>
              <a:rPr lang="en-US" sz="3200" b="1" kern="1200" dirty="0">
                <a:solidFill>
                  <a:srgbClr val="FFFFFF"/>
                </a:solidFill>
                <a:effectLst/>
                <a:latin typeface="Arial" panose="020B0604020202020204" pitchFamily="34" charset="0"/>
                <a:ea typeface="+mn-ea"/>
                <a:cs typeface="+mn-cs"/>
              </a:rPr>
              <a:t>Score it Like a Pro</a:t>
            </a:r>
            <a:endParaRPr lang="en-US" sz="4800" dirty="0">
              <a:effectLst/>
            </a:endParaRPr>
          </a:p>
        </p:txBody>
      </p:sp>
      <p:sp>
        <p:nvSpPr>
          <p:cNvPr id="14" name="TextBox 13">
            <a:extLst>
              <a:ext uri="{FF2B5EF4-FFF2-40B4-BE49-F238E27FC236}">
                <a16:creationId xmlns:a16="http://schemas.microsoft.com/office/drawing/2014/main" id="{08590011-B1B6-4DCD-82CE-0C91AAF75BC9}"/>
              </a:ext>
            </a:extLst>
          </p:cNvPr>
          <p:cNvSpPr txBox="1"/>
          <p:nvPr/>
        </p:nvSpPr>
        <p:spPr>
          <a:xfrm>
            <a:off x="7038975" y="2973314"/>
            <a:ext cx="4657725" cy="1015663"/>
          </a:xfrm>
          <a:prstGeom prst="rect">
            <a:avLst/>
          </a:prstGeom>
          <a:noFill/>
        </p:spPr>
        <p:txBody>
          <a:bodyPr wrap="square" rtlCol="0">
            <a:spAutoFit/>
          </a:bodyPr>
          <a:lstStyle/>
          <a:p>
            <a:r>
              <a:rPr lang="en-US" sz="2000" dirty="0"/>
              <a:t>Every smashed brick earns you 10 points, and no, there’s no bonus for style—but we still cheer you on!</a:t>
            </a:r>
          </a:p>
        </p:txBody>
      </p:sp>
      <p:pic>
        <p:nvPicPr>
          <p:cNvPr id="6" name="Picture 5">
            <a:extLst>
              <a:ext uri="{FF2B5EF4-FFF2-40B4-BE49-F238E27FC236}">
                <a16:creationId xmlns:a16="http://schemas.microsoft.com/office/drawing/2014/main" id="{A6316CEF-1890-452F-9C80-7292F4970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8975" y="483067"/>
            <a:ext cx="4143375" cy="2374369"/>
          </a:xfrm>
          <a:prstGeom prst="rect">
            <a:avLst/>
          </a:prstGeom>
        </p:spPr>
      </p:pic>
      <p:sp>
        <p:nvSpPr>
          <p:cNvPr id="12" name="TextBox 11">
            <a:extLst>
              <a:ext uri="{FF2B5EF4-FFF2-40B4-BE49-F238E27FC236}">
                <a16:creationId xmlns:a16="http://schemas.microsoft.com/office/drawing/2014/main" id="{2ECCA9AE-43B3-423E-8944-C450604BB198}"/>
              </a:ext>
            </a:extLst>
          </p:cNvPr>
          <p:cNvSpPr txBox="1"/>
          <p:nvPr/>
        </p:nvSpPr>
        <p:spPr>
          <a:xfrm>
            <a:off x="1039102" y="-791771"/>
            <a:ext cx="8662987" cy="369332"/>
          </a:xfrm>
          <a:prstGeom prst="rect">
            <a:avLst/>
          </a:prstGeom>
          <a:noFill/>
        </p:spPr>
        <p:txBody>
          <a:bodyPr wrap="square">
            <a:spAutoFit/>
          </a:bodyPr>
          <a:lstStyle/>
          <a:p>
            <a:r>
              <a:rPr lang="en-US" dirty="0"/>
              <a:t>Brick-Bustling Brilliance</a:t>
            </a:r>
          </a:p>
        </p:txBody>
      </p:sp>
      <p:sp>
        <p:nvSpPr>
          <p:cNvPr id="15" name="TextBox 14">
            <a:extLst>
              <a:ext uri="{FF2B5EF4-FFF2-40B4-BE49-F238E27FC236}">
                <a16:creationId xmlns:a16="http://schemas.microsoft.com/office/drawing/2014/main" id="{A0B84777-C2B4-48B0-B8EC-B61B6A8E2518}"/>
              </a:ext>
            </a:extLst>
          </p:cNvPr>
          <p:cNvSpPr txBox="1"/>
          <p:nvPr/>
        </p:nvSpPr>
        <p:spPr>
          <a:xfrm>
            <a:off x="1042988" y="7099344"/>
            <a:ext cx="11991974" cy="369332"/>
          </a:xfrm>
          <a:prstGeom prst="rect">
            <a:avLst/>
          </a:prstGeom>
          <a:noFill/>
        </p:spPr>
        <p:txBody>
          <a:bodyPr wrap="square">
            <a:spAutoFit/>
          </a:bodyPr>
          <a:lstStyle/>
          <a:p>
            <a:r>
              <a:rPr lang="en-US" sz="1800" dirty="0"/>
              <a:t>Paddle Power</a:t>
            </a:r>
          </a:p>
        </p:txBody>
      </p:sp>
    </p:spTree>
    <p:extLst>
      <p:ext uri="{BB962C8B-B14F-4D97-AF65-F5344CB8AC3E}">
        <p14:creationId xmlns:p14="http://schemas.microsoft.com/office/powerpoint/2010/main" val="42595605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a:extLst>
              <a:ext uri="{FF2B5EF4-FFF2-40B4-BE49-F238E27FC236}">
                <a16:creationId xmlns:a16="http://schemas.microsoft.com/office/drawing/2014/main" id="{B4E2AAEE-7191-416D-AE0C-AE7142879AC4}"/>
              </a:ext>
            </a:extLst>
          </p:cNvPr>
          <p:cNvSpPr>
            <a:spLocks noChangeAspect="1"/>
          </p:cNvSpPr>
          <p:nvPr/>
        </p:nvSpPr>
        <p:spPr>
          <a:xfrm>
            <a:off x="-11770308" y="-3338480"/>
            <a:ext cx="13536314" cy="13534960"/>
          </a:xfrm>
          <a:prstGeom prst="flowChartConnector">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3" name="TextBox 2">
            <a:extLst>
              <a:ext uri="{FF2B5EF4-FFF2-40B4-BE49-F238E27FC236}">
                <a16:creationId xmlns:a16="http://schemas.microsoft.com/office/drawing/2014/main" id="{4D9EB4FD-9BC5-4AC2-BE07-C55035722E59}"/>
              </a:ext>
            </a:extLst>
          </p:cNvPr>
          <p:cNvSpPr txBox="1"/>
          <p:nvPr/>
        </p:nvSpPr>
        <p:spPr>
          <a:xfrm>
            <a:off x="2105025" y="2084822"/>
            <a:ext cx="1787669" cy="369332"/>
          </a:xfrm>
          <a:prstGeom prst="rect">
            <a:avLst/>
          </a:prstGeom>
          <a:noFill/>
        </p:spPr>
        <p:txBody>
          <a:bodyPr wrap="none" rtlCol="0">
            <a:spAutoFit/>
          </a:bodyPr>
          <a:lstStyle/>
          <a:p>
            <a:r>
              <a:rPr lang="en-US" dirty="0"/>
              <a:t>Collision Chaos</a:t>
            </a:r>
          </a:p>
        </p:txBody>
      </p:sp>
      <p:sp>
        <p:nvSpPr>
          <p:cNvPr id="5" name="TextBox 4">
            <a:extLst>
              <a:ext uri="{FF2B5EF4-FFF2-40B4-BE49-F238E27FC236}">
                <a16:creationId xmlns:a16="http://schemas.microsoft.com/office/drawing/2014/main" id="{43EBAF53-9A81-42BA-9726-F5D0966C92E2}"/>
              </a:ext>
            </a:extLst>
          </p:cNvPr>
          <p:cNvSpPr txBox="1"/>
          <p:nvPr/>
        </p:nvSpPr>
        <p:spPr>
          <a:xfrm>
            <a:off x="1640681" y="5748700"/>
            <a:ext cx="8662987" cy="369332"/>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FFFFFF"/>
                </a:solidFill>
                <a:effectLst/>
                <a:latin typeface="Arial" panose="020B0604020202020204" pitchFamily="34" charset="0"/>
                <a:ea typeface="+mn-ea"/>
                <a:cs typeface="+mn-cs"/>
              </a:rPr>
              <a:t>Lives on the Line</a:t>
            </a:r>
            <a:endParaRPr lang="en-US" dirty="0">
              <a:effectLst/>
            </a:endParaRPr>
          </a:p>
        </p:txBody>
      </p:sp>
      <p:sp>
        <p:nvSpPr>
          <p:cNvPr id="7" name="TextBox 6">
            <a:extLst>
              <a:ext uri="{FF2B5EF4-FFF2-40B4-BE49-F238E27FC236}">
                <a16:creationId xmlns:a16="http://schemas.microsoft.com/office/drawing/2014/main" id="{349504B9-6AD5-42B2-8536-74832FB40F86}"/>
              </a:ext>
            </a:extLst>
          </p:cNvPr>
          <p:cNvSpPr txBox="1"/>
          <p:nvPr/>
        </p:nvSpPr>
        <p:spPr>
          <a:xfrm>
            <a:off x="1895474" y="1224834"/>
            <a:ext cx="5881687" cy="369332"/>
          </a:xfrm>
          <a:prstGeom prst="rect">
            <a:avLst/>
          </a:prstGeom>
          <a:noFill/>
        </p:spPr>
        <p:txBody>
          <a:bodyPr wrap="square">
            <a:spAutoFit/>
          </a:bodyPr>
          <a:lstStyle/>
          <a:p>
            <a:r>
              <a:rPr lang="en-US" dirty="0"/>
              <a:t>Paddle Power</a:t>
            </a:r>
          </a:p>
        </p:txBody>
      </p:sp>
      <p:sp>
        <p:nvSpPr>
          <p:cNvPr id="9" name="TextBox 8">
            <a:extLst>
              <a:ext uri="{FF2B5EF4-FFF2-40B4-BE49-F238E27FC236}">
                <a16:creationId xmlns:a16="http://schemas.microsoft.com/office/drawing/2014/main" id="{B7E9DF4E-7F2D-4876-99EA-2D669B36BC1C}"/>
              </a:ext>
            </a:extLst>
          </p:cNvPr>
          <p:cNvSpPr txBox="1"/>
          <p:nvPr/>
        </p:nvSpPr>
        <p:spPr>
          <a:xfrm>
            <a:off x="2105025" y="4531421"/>
            <a:ext cx="11991974" cy="369332"/>
          </a:xfrm>
          <a:prstGeom prst="rect">
            <a:avLst/>
          </a:prstGeom>
          <a:noFill/>
        </p:spPr>
        <p:txBody>
          <a:bodyPr wrap="square">
            <a:spAutoFit/>
          </a:bodyPr>
          <a:lstStyle/>
          <a:p>
            <a:r>
              <a:rPr lang="en-US" dirty="0"/>
              <a:t>Score It Like a Pro</a:t>
            </a:r>
          </a:p>
        </p:txBody>
      </p:sp>
      <p:sp>
        <p:nvSpPr>
          <p:cNvPr id="11" name="TextBox 10">
            <a:extLst>
              <a:ext uri="{FF2B5EF4-FFF2-40B4-BE49-F238E27FC236}">
                <a16:creationId xmlns:a16="http://schemas.microsoft.com/office/drawing/2014/main" id="{A609B76B-CCA3-49C6-8E36-773B7F882862}"/>
              </a:ext>
            </a:extLst>
          </p:cNvPr>
          <p:cNvSpPr txBox="1"/>
          <p:nvPr/>
        </p:nvSpPr>
        <p:spPr>
          <a:xfrm>
            <a:off x="1471613" y="364846"/>
            <a:ext cx="11991974" cy="369332"/>
          </a:xfrm>
          <a:prstGeom prst="rect">
            <a:avLst/>
          </a:prstGeom>
          <a:noFill/>
        </p:spPr>
        <p:txBody>
          <a:bodyPr wrap="square">
            <a:spAutoFit/>
          </a:bodyPr>
          <a:lstStyle/>
          <a:p>
            <a:r>
              <a:rPr lang="en-US" sz="1800" dirty="0"/>
              <a:t>Brick-Bustling Brilliance</a:t>
            </a:r>
          </a:p>
        </p:txBody>
      </p:sp>
      <p:sp>
        <p:nvSpPr>
          <p:cNvPr id="13" name="TextBox 12">
            <a:extLst>
              <a:ext uri="{FF2B5EF4-FFF2-40B4-BE49-F238E27FC236}">
                <a16:creationId xmlns:a16="http://schemas.microsoft.com/office/drawing/2014/main" id="{1D731364-DABC-4BB2-BF57-97532A176841}"/>
              </a:ext>
            </a:extLst>
          </p:cNvPr>
          <p:cNvSpPr txBox="1"/>
          <p:nvPr/>
        </p:nvSpPr>
        <p:spPr>
          <a:xfrm>
            <a:off x="2262188" y="3188759"/>
            <a:ext cx="11991974" cy="584775"/>
          </a:xfrm>
          <a:prstGeom prst="rect">
            <a:avLst/>
          </a:prstGeom>
          <a:noFill/>
        </p:spPr>
        <p:txBody>
          <a:bodyPr wrap="square">
            <a:spAutoFit/>
          </a:bodyPr>
          <a:lstStyle/>
          <a:p>
            <a:pPr marL="0" algn="l" rtl="0" eaLnBrk="1" latinLnBrk="0" hangingPunct="1">
              <a:spcBef>
                <a:spcPts val="0"/>
              </a:spcBef>
              <a:spcAft>
                <a:spcPts val="0"/>
              </a:spcAft>
            </a:pPr>
            <a:r>
              <a:rPr lang="en-US" sz="3200" b="1" kern="1200" dirty="0">
                <a:solidFill>
                  <a:srgbClr val="FFFFFF"/>
                </a:solidFill>
                <a:effectLst/>
                <a:latin typeface="Arial" panose="020B0604020202020204" pitchFamily="34" charset="0"/>
                <a:ea typeface="+mn-ea"/>
                <a:cs typeface="+mn-cs"/>
              </a:rPr>
              <a:t>Dynamic Gameplay</a:t>
            </a:r>
            <a:endParaRPr lang="en-US" sz="4800" dirty="0">
              <a:effectLst/>
            </a:endParaRPr>
          </a:p>
        </p:txBody>
      </p:sp>
      <p:sp>
        <p:nvSpPr>
          <p:cNvPr id="14" name="TextBox 13">
            <a:extLst>
              <a:ext uri="{FF2B5EF4-FFF2-40B4-BE49-F238E27FC236}">
                <a16:creationId xmlns:a16="http://schemas.microsoft.com/office/drawing/2014/main" id="{08590011-B1B6-4DCD-82CE-0C91AAF75BC9}"/>
              </a:ext>
            </a:extLst>
          </p:cNvPr>
          <p:cNvSpPr txBox="1"/>
          <p:nvPr/>
        </p:nvSpPr>
        <p:spPr>
          <a:xfrm>
            <a:off x="6943725" y="3019481"/>
            <a:ext cx="4657725" cy="1323439"/>
          </a:xfrm>
          <a:prstGeom prst="rect">
            <a:avLst/>
          </a:prstGeom>
          <a:noFill/>
        </p:spPr>
        <p:txBody>
          <a:bodyPr wrap="square" rtlCol="0">
            <a:spAutoFit/>
          </a:bodyPr>
          <a:lstStyle/>
          <a:p>
            <a:r>
              <a:rPr lang="en-US" sz="2000" dirty="0"/>
              <a:t>The game speeds along as the ball ricochets unpredictably, keeping your reflexes sharp and your keyboard clicking.</a:t>
            </a:r>
          </a:p>
        </p:txBody>
      </p:sp>
      <p:pic>
        <p:nvPicPr>
          <p:cNvPr id="6" name="Picture 5">
            <a:extLst>
              <a:ext uri="{FF2B5EF4-FFF2-40B4-BE49-F238E27FC236}">
                <a16:creationId xmlns:a16="http://schemas.microsoft.com/office/drawing/2014/main" id="{C2FCE4D1-9FEC-41AB-B78D-E8592823F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9745" y="217565"/>
            <a:ext cx="2911720" cy="2753202"/>
          </a:xfrm>
          <a:prstGeom prst="rect">
            <a:avLst/>
          </a:prstGeom>
        </p:spPr>
      </p:pic>
      <p:sp>
        <p:nvSpPr>
          <p:cNvPr id="12" name="TextBox 11">
            <a:extLst>
              <a:ext uri="{FF2B5EF4-FFF2-40B4-BE49-F238E27FC236}">
                <a16:creationId xmlns:a16="http://schemas.microsoft.com/office/drawing/2014/main" id="{677874B1-C490-44C0-B234-19D84B7D0033}"/>
              </a:ext>
            </a:extLst>
          </p:cNvPr>
          <p:cNvSpPr txBox="1"/>
          <p:nvPr/>
        </p:nvSpPr>
        <p:spPr>
          <a:xfrm>
            <a:off x="947738" y="6965979"/>
            <a:ext cx="11991974" cy="369332"/>
          </a:xfrm>
          <a:prstGeom prst="rect">
            <a:avLst/>
          </a:prstGeom>
          <a:noFill/>
        </p:spPr>
        <p:txBody>
          <a:bodyPr wrap="square">
            <a:spAutoFit/>
          </a:bodyPr>
          <a:lstStyle/>
          <a:p>
            <a:r>
              <a:rPr lang="en-US" sz="1800" dirty="0"/>
              <a:t>Brick-Bustling Brilliance</a:t>
            </a:r>
          </a:p>
        </p:txBody>
      </p:sp>
      <p:sp>
        <p:nvSpPr>
          <p:cNvPr id="15" name="TextBox 14">
            <a:extLst>
              <a:ext uri="{FF2B5EF4-FFF2-40B4-BE49-F238E27FC236}">
                <a16:creationId xmlns:a16="http://schemas.microsoft.com/office/drawing/2014/main" id="{D72E4B60-2A8D-414A-9F02-B74ADB0292DB}"/>
              </a:ext>
            </a:extLst>
          </p:cNvPr>
          <p:cNvSpPr txBox="1"/>
          <p:nvPr/>
        </p:nvSpPr>
        <p:spPr>
          <a:xfrm>
            <a:off x="947738" y="-739091"/>
            <a:ext cx="8662987" cy="369332"/>
          </a:xfrm>
          <a:prstGeom prst="rect">
            <a:avLst/>
          </a:prstGeom>
          <a:noFill/>
        </p:spPr>
        <p:txBody>
          <a:bodyPr wrap="square">
            <a:spAutoFit/>
          </a:bodyPr>
          <a:lstStyle/>
          <a:p>
            <a:pPr marL="0" algn="l" rtl="0" eaLnBrk="1" latinLnBrk="0" hangingPunct="1">
              <a:spcBef>
                <a:spcPts val="0"/>
              </a:spcBef>
              <a:spcAft>
                <a:spcPts val="0"/>
              </a:spcAft>
            </a:pPr>
            <a:r>
              <a:rPr lang="en-US" sz="1800" kern="1200" dirty="0">
                <a:solidFill>
                  <a:srgbClr val="FFFFFF"/>
                </a:solidFill>
                <a:effectLst/>
                <a:latin typeface="Arial" panose="020B0604020202020204" pitchFamily="34" charset="0"/>
                <a:ea typeface="+mn-ea"/>
                <a:cs typeface="+mn-cs"/>
              </a:rPr>
              <a:t>Lives on the Line</a:t>
            </a:r>
            <a:endParaRPr lang="en-US" dirty="0">
              <a:effectLst/>
            </a:endParaRPr>
          </a:p>
        </p:txBody>
      </p:sp>
    </p:spTree>
    <p:extLst>
      <p:ext uri="{BB962C8B-B14F-4D97-AF65-F5344CB8AC3E}">
        <p14:creationId xmlns:p14="http://schemas.microsoft.com/office/powerpoint/2010/main" val="42775404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A392B6-6CB2-47B7-857F-362EF31BA56F}"/>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FF7915F3-0CB9-4AFB-BE06-EF9EA183FB00}"/>
              </a:ext>
            </a:extLst>
          </p:cNvPr>
          <p:cNvPicPr>
            <a:picLocks noChangeAspect="1"/>
          </p:cNvPicPr>
          <p:nvPr/>
        </p:nvPicPr>
        <p:blipFill>
          <a:blip r:embed="rId4">
            <a:alphaModFix amt="48000"/>
            <a:extLst>
              <a:ext uri="{BEBA8EAE-BF5A-486C-A8C5-ECC9F3942E4B}">
                <a14:imgProps xmlns:a14="http://schemas.microsoft.com/office/drawing/2010/main">
                  <a14:imgLayer r:embed="rId5">
                    <a14:imgEffect>
                      <a14:brightnessContrast bright="-48000"/>
                    </a14:imgEffect>
                  </a14:imgLayer>
                </a14:imgProps>
              </a:ext>
            </a:extLst>
          </a:blip>
          <a:stretch>
            <a:fillRect/>
          </a:stretch>
        </p:blipFill>
        <p:spPr>
          <a:xfrm>
            <a:off x="1877378" y="742620"/>
            <a:ext cx="4218621" cy="5629603"/>
          </a:xfrm>
          <a:prstGeom prst="rect">
            <a:avLst/>
          </a:prstGeom>
        </p:spPr>
      </p:pic>
      <p:pic>
        <p:nvPicPr>
          <p:cNvPr id="8" name="Picture 7">
            <a:extLst>
              <a:ext uri="{FF2B5EF4-FFF2-40B4-BE49-F238E27FC236}">
                <a16:creationId xmlns:a16="http://schemas.microsoft.com/office/drawing/2014/main" id="{B472738A-C47C-426A-B090-FE1BF0C6CB1B}"/>
              </a:ext>
            </a:extLst>
          </p:cNvPr>
          <p:cNvPicPr>
            <a:picLocks noChangeAspect="1"/>
          </p:cNvPicPr>
          <p:nvPr/>
        </p:nvPicPr>
        <p:blipFill>
          <a:blip r:embed="rId6">
            <a:alphaModFix amt="47000"/>
            <a:extLst>
              <a:ext uri="{BEBA8EAE-BF5A-486C-A8C5-ECC9F3942E4B}">
                <a14:imgProps xmlns:a14="http://schemas.microsoft.com/office/drawing/2010/main">
                  <a14:imgLayer r:embed="rId7">
                    <a14:imgEffect>
                      <a14:brightnessContrast bright="-48000"/>
                    </a14:imgEffect>
                  </a14:imgLayer>
                </a14:imgProps>
              </a:ext>
            </a:extLst>
          </a:blip>
          <a:stretch>
            <a:fillRect/>
          </a:stretch>
        </p:blipFill>
        <p:spPr>
          <a:xfrm>
            <a:off x="6095999" y="742621"/>
            <a:ext cx="4756092" cy="5629603"/>
          </a:xfrm>
          <a:prstGeom prst="rect">
            <a:avLst/>
          </a:prstGeom>
        </p:spPr>
      </p:pic>
      <p:sp>
        <p:nvSpPr>
          <p:cNvPr id="4" name="TextBox 3">
            <a:extLst>
              <a:ext uri="{FF2B5EF4-FFF2-40B4-BE49-F238E27FC236}">
                <a16:creationId xmlns:a16="http://schemas.microsoft.com/office/drawing/2014/main" id="{12375B3F-A835-4C4C-83B5-A35010DC1E63}"/>
              </a:ext>
            </a:extLst>
          </p:cNvPr>
          <p:cNvSpPr txBox="1"/>
          <p:nvPr/>
        </p:nvSpPr>
        <p:spPr>
          <a:xfrm>
            <a:off x="1266824" y="1105287"/>
            <a:ext cx="9658351" cy="3785652"/>
          </a:xfrm>
          <a:prstGeom prst="rect">
            <a:avLst/>
          </a:prstGeom>
          <a:noFill/>
        </p:spPr>
        <p:txBody>
          <a:bodyPr wrap="square" rtlCol="0" anchor="ctr">
            <a:spAutoFit/>
          </a:bodyPr>
          <a:lstStyle/>
          <a:p>
            <a:r>
              <a:rPr lang="en-US" sz="4400" b="1" u="sng" dirty="0">
                <a:latin typeface="Unispace" panose="02000809060000020004" pitchFamily="49" charset="0"/>
                <a:ea typeface="Cambria" panose="02040503050406030204" pitchFamily="18" charset="0"/>
              </a:rPr>
              <a:t>Conclusion</a:t>
            </a:r>
            <a:r>
              <a:rPr lang="en-US" sz="4400" b="1" u="sng" dirty="0"/>
              <a:t>:</a:t>
            </a:r>
          </a:p>
          <a:p>
            <a:pPr lvl="1"/>
            <a:endParaRPr lang="en-US" sz="2800" dirty="0"/>
          </a:p>
          <a:p>
            <a:pPr lvl="1"/>
            <a:r>
              <a:rPr lang="en-US" sz="2800" dirty="0"/>
              <a:t>The DX Ball game showcases how basic C programming concepts can create an engaging and interactive experience. It combines logic, real-time input handling, and structured design to deliver a fun project while enhancing programming skills. A simple yet effective example of learning through play!</a:t>
            </a:r>
          </a:p>
        </p:txBody>
      </p:sp>
    </p:spTree>
    <p:extLst>
      <p:ext uri="{BB962C8B-B14F-4D97-AF65-F5344CB8AC3E}">
        <p14:creationId xmlns:p14="http://schemas.microsoft.com/office/powerpoint/2010/main" val="404987524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A0B0F4-179E-47EC-ABED-901201DC18D6}"/>
              </a:ext>
            </a:extLst>
          </p:cNvPr>
          <p:cNvPicPr>
            <a:picLocks/>
          </p:cNvPicPr>
          <p:nvPr/>
        </p:nvPicPr>
        <p:blipFill>
          <a:blip r:embed="rId2">
            <a:alphaModFix amt="45000"/>
            <a:extLst>
              <a:ext uri="{BEBA8EAE-BF5A-486C-A8C5-ECC9F3942E4B}">
                <a14:imgProps xmlns:a14="http://schemas.microsoft.com/office/drawing/2010/main">
                  <a14:imgLayer r:embed="rId3">
                    <a14:imgEffect>
                      <a14:brightnessContrast bright="-35000" contrast="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ln>
            <a:noFill/>
          </a:ln>
        </p:spPr>
      </p:pic>
      <p:sp>
        <p:nvSpPr>
          <p:cNvPr id="4" name="TextBox 3">
            <a:extLst>
              <a:ext uri="{FF2B5EF4-FFF2-40B4-BE49-F238E27FC236}">
                <a16:creationId xmlns:a16="http://schemas.microsoft.com/office/drawing/2014/main" id="{BCFB71DB-99B9-4C50-A5F5-53F6B1984643}"/>
              </a:ext>
            </a:extLst>
          </p:cNvPr>
          <p:cNvSpPr txBox="1"/>
          <p:nvPr/>
        </p:nvSpPr>
        <p:spPr>
          <a:xfrm>
            <a:off x="300037" y="1378625"/>
            <a:ext cx="11591925" cy="4770537"/>
          </a:xfrm>
          <a:prstGeom prst="rect">
            <a:avLst/>
          </a:prstGeom>
          <a:noFill/>
        </p:spPr>
        <p:txBody>
          <a:bodyPr wrap="square" rtlCol="0">
            <a:spAutoFit/>
          </a:bodyPr>
          <a:lstStyle/>
          <a:p>
            <a:r>
              <a:rPr lang="en-US" sz="3600" b="1" dirty="0">
                <a:latin typeface="Franklin Gothic Medium" panose="020B0603020102020204" pitchFamily="34" charset="0"/>
                <a:ea typeface="Cambria" panose="02040503050406030204" pitchFamily="18" charset="0"/>
              </a:rPr>
              <a:t>Future Scope</a:t>
            </a:r>
            <a:endParaRPr lang="en-US" sz="3600" dirty="0">
              <a:latin typeface="Franklin Gothic Medium" panose="020B0603020102020204" pitchFamily="34" charset="0"/>
              <a:ea typeface="Cambria" panose="02040503050406030204" pitchFamily="18" charset="0"/>
            </a:endParaRPr>
          </a:p>
          <a:p>
            <a:pPr lvl="1">
              <a:buFont typeface="Arial" panose="020B0604020202020204" pitchFamily="34" charset="0"/>
              <a:buChar char="•"/>
            </a:pPr>
            <a:r>
              <a:rPr lang="en-US" sz="2400" b="1" dirty="0"/>
              <a:t>Power-Ups</a:t>
            </a:r>
            <a:r>
              <a:rPr lang="en-US" sz="2400" dirty="0"/>
              <a:t>: Introduce features like multi-ball, extended paddles, or brick-destroying lasers for added excitement.</a:t>
            </a:r>
          </a:p>
          <a:p>
            <a:pPr lvl="1">
              <a:buFont typeface="Arial" panose="020B0604020202020204" pitchFamily="34" charset="0"/>
              <a:buChar char="•"/>
            </a:pPr>
            <a:r>
              <a:rPr lang="en-US" sz="2400" b="1" dirty="0"/>
              <a:t>Levels</a:t>
            </a:r>
            <a:r>
              <a:rPr lang="en-US" sz="2400" dirty="0"/>
              <a:t>: Add difficulty progression with more challenging brick patterns or faster ball speeds.</a:t>
            </a:r>
          </a:p>
          <a:p>
            <a:pPr lvl="1">
              <a:buFont typeface="Arial" panose="020B0604020202020204" pitchFamily="34" charset="0"/>
              <a:buChar char="•"/>
            </a:pPr>
            <a:r>
              <a:rPr lang="en-US" sz="2400" b="1" dirty="0"/>
              <a:t>Improved Graphics</a:t>
            </a:r>
            <a:r>
              <a:rPr lang="en-US" sz="2400" dirty="0"/>
              <a:t>: Use libraries like SDL or OpenGL to replace text-based visuals with sleek graphics.</a:t>
            </a:r>
          </a:p>
          <a:p>
            <a:pPr lvl="1">
              <a:buFont typeface="Arial" panose="020B0604020202020204" pitchFamily="34" charset="0"/>
              <a:buChar char="•"/>
            </a:pPr>
            <a:r>
              <a:rPr lang="en-US" sz="2400" b="1" dirty="0"/>
              <a:t>High Scores</a:t>
            </a:r>
            <a:r>
              <a:rPr lang="en-US" sz="2400" dirty="0"/>
              <a:t>: Implement a leaderboard system to save and display top scores for competitive </a:t>
            </a:r>
            <a:r>
              <a:rPr lang="en-US" sz="2400" dirty="0" err="1"/>
              <a:t>replayability</a:t>
            </a:r>
            <a:r>
              <a:rPr lang="en-US" sz="2400" dirty="0"/>
              <a:t>.</a:t>
            </a:r>
          </a:p>
          <a:p>
            <a:pPr lvl="1">
              <a:buFont typeface="Arial" panose="020B0604020202020204" pitchFamily="34" charset="0"/>
              <a:buChar char="•"/>
            </a:pPr>
            <a:r>
              <a:rPr lang="en-US" sz="2400" b="1" dirty="0"/>
              <a:t>Sound Effects</a:t>
            </a:r>
            <a:r>
              <a:rPr lang="en-US" sz="2400" dirty="0"/>
              <a:t>: Add audio feedback for paddle hits, brick destruction, and game-over moments to enhance immersion.</a:t>
            </a:r>
          </a:p>
          <a:p>
            <a:endParaRPr lang="en-US" sz="2400" dirty="0"/>
          </a:p>
        </p:txBody>
      </p:sp>
    </p:spTree>
    <p:extLst>
      <p:ext uri="{BB962C8B-B14F-4D97-AF65-F5344CB8AC3E}">
        <p14:creationId xmlns:p14="http://schemas.microsoft.com/office/powerpoint/2010/main" val="373253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7770-365891067_medium">
            <a:hlinkClick r:id="" action="ppaction://media"/>
            <a:extLst>
              <a:ext uri="{FF2B5EF4-FFF2-40B4-BE49-F238E27FC236}">
                <a16:creationId xmlns:a16="http://schemas.microsoft.com/office/drawing/2014/main" id="{2CFAF099-7EB1-4B74-9D61-695423C26B06}"/>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39000"/>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9252F25D-F1C3-4CED-B9AB-3D38F783C070}"/>
              </a:ext>
            </a:extLst>
          </p:cNvPr>
          <p:cNvSpPr txBox="1"/>
          <p:nvPr/>
        </p:nvSpPr>
        <p:spPr>
          <a:xfrm>
            <a:off x="2971751" y="1028343"/>
            <a:ext cx="6248498" cy="8381782"/>
          </a:xfrm>
          <a:prstGeom prst="rect">
            <a:avLst/>
          </a:prstGeom>
          <a:noFill/>
        </p:spPr>
        <p:txBody>
          <a:bodyPr wrap="square" rtlCol="0">
            <a:spAutoFit/>
          </a:bodyPr>
          <a:lstStyle/>
          <a:p>
            <a:pPr algn="ctr"/>
            <a:r>
              <a:rPr lang="en-US" sz="2400" b="1" dirty="0"/>
              <a:t>Project made by</a:t>
            </a:r>
          </a:p>
          <a:p>
            <a:pPr algn="ctr"/>
            <a:endParaRPr lang="en-US" sz="2400" b="1" dirty="0"/>
          </a:p>
          <a:p>
            <a:pPr algn="ctr"/>
            <a:r>
              <a:rPr lang="en-US" sz="2400" dirty="0"/>
              <a:t>Sajid Hasan Abir</a:t>
            </a:r>
          </a:p>
          <a:p>
            <a:pPr algn="ctr"/>
            <a:r>
              <a:rPr lang="en-US" sz="2400" dirty="0">
                <a:effectLst/>
                <a:ea typeface="SimSun" panose="02010600030101010101" pitchFamily="2" charset="-122"/>
              </a:rPr>
              <a:t>Md. Nayeem Ahmed</a:t>
            </a:r>
          </a:p>
          <a:p>
            <a:pPr algn="ctr"/>
            <a:r>
              <a:rPr lang="en-US" sz="2400" dirty="0">
                <a:ea typeface="SimSun" panose="02010600030101010101" pitchFamily="2" charset="-122"/>
              </a:rPr>
              <a:t>Irfan Bin Kamal</a:t>
            </a:r>
          </a:p>
          <a:p>
            <a:pPr algn="ctr"/>
            <a:r>
              <a:rPr lang="en-US" sz="2400" dirty="0">
                <a:ea typeface="SimSun" panose="02010600030101010101" pitchFamily="2" charset="-122"/>
              </a:rPr>
              <a:t>Mir </a:t>
            </a:r>
            <a:r>
              <a:rPr lang="en-US" sz="2400" dirty="0" err="1">
                <a:ea typeface="SimSun" panose="02010600030101010101" pitchFamily="2" charset="-122"/>
              </a:rPr>
              <a:t>Tausif</a:t>
            </a:r>
            <a:r>
              <a:rPr lang="en-US" sz="2400" dirty="0">
                <a:ea typeface="SimSun" panose="02010600030101010101" pitchFamily="2" charset="-122"/>
              </a:rPr>
              <a:t> Siam</a:t>
            </a:r>
          </a:p>
          <a:p>
            <a:pPr algn="ctr"/>
            <a:endParaRPr lang="en-US" sz="2400" dirty="0">
              <a:ea typeface="SimSun" panose="02010600030101010101" pitchFamily="2" charset="-122"/>
            </a:endParaRPr>
          </a:p>
          <a:p>
            <a:pPr algn="ctr"/>
            <a:endParaRPr lang="en-US" sz="2400" dirty="0">
              <a:ea typeface="SimSun" panose="02010600030101010101" pitchFamily="2" charset="-122"/>
            </a:endParaRPr>
          </a:p>
          <a:p>
            <a:pPr algn="ctr"/>
            <a:r>
              <a:rPr lang="en-US" sz="2400" b="1" dirty="0">
                <a:ea typeface="SimSun" panose="02010600030101010101" pitchFamily="2" charset="-122"/>
              </a:rPr>
              <a:t>Sources</a:t>
            </a:r>
          </a:p>
          <a:p>
            <a:pPr algn="ctr"/>
            <a:br>
              <a:rPr lang="en-US" sz="2400" b="1" dirty="0">
                <a:ea typeface="SimSun" panose="02010600030101010101" pitchFamily="2" charset="-122"/>
              </a:rPr>
            </a:br>
            <a:r>
              <a:rPr lang="en-US" sz="2400" dirty="0" err="1">
                <a:ea typeface="SimSun" panose="02010600030101010101" pitchFamily="2" charset="-122"/>
              </a:rPr>
              <a:t>ChatGPT</a:t>
            </a:r>
            <a:br>
              <a:rPr lang="en-US" sz="2400" dirty="0">
                <a:ea typeface="SimSun" panose="02010600030101010101" pitchFamily="2" charset="-122"/>
              </a:rPr>
            </a:br>
            <a:r>
              <a:rPr lang="en-US" sz="2400" dirty="0"/>
              <a:t>"The C Programming Language" by Brian W. Kernighan and Dennis M. Ritchie – for foundational knowledge of C</a:t>
            </a:r>
          </a:p>
          <a:p>
            <a:pPr algn="ctr"/>
            <a:endParaRPr lang="en-US" sz="2400" dirty="0">
              <a:ea typeface="SimSun" panose="02010600030101010101" pitchFamily="2" charset="-122"/>
            </a:endParaRPr>
          </a:p>
          <a:p>
            <a:pPr algn="ctr"/>
            <a:r>
              <a:rPr lang="en-US" sz="2400" b="1" dirty="0">
                <a:ea typeface="SimSun" panose="02010600030101010101" pitchFamily="2" charset="-122"/>
              </a:rPr>
              <a:t>Motivation</a:t>
            </a:r>
            <a:br>
              <a:rPr lang="en-US" sz="2400" b="1" dirty="0">
                <a:ea typeface="SimSun" panose="02010600030101010101" pitchFamily="2" charset="-122"/>
              </a:rPr>
            </a:br>
            <a:endParaRPr lang="en-US" sz="2400" b="1" dirty="0">
              <a:ea typeface="SimSun" panose="02010600030101010101" pitchFamily="2" charset="-122"/>
            </a:endParaRPr>
          </a:p>
          <a:p>
            <a:pPr algn="ctr"/>
            <a:r>
              <a:rPr lang="en-US" sz="2400" dirty="0"/>
              <a:t>A few marks for presentation</a:t>
            </a:r>
          </a:p>
          <a:p>
            <a:pPr algn="ctr"/>
            <a:endParaRPr lang="en-US" sz="2400" dirty="0"/>
          </a:p>
          <a:p>
            <a:pPr algn="ctr"/>
            <a:endParaRPr lang="en-US" sz="2400" dirty="0"/>
          </a:p>
          <a:p>
            <a:pPr algn="ctr"/>
            <a:r>
              <a:rPr lang="en-US" sz="8800" b="1" baseline="-25000" dirty="0"/>
              <a:t>THANK YOU</a:t>
            </a:r>
          </a:p>
        </p:txBody>
      </p:sp>
    </p:spTree>
    <p:extLst>
      <p:ext uri="{BB962C8B-B14F-4D97-AF65-F5344CB8AC3E}">
        <p14:creationId xmlns:p14="http://schemas.microsoft.com/office/powerpoint/2010/main" val="1350922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0" fill="hold"/>
                                        <p:tgtEl>
                                          <p:spTgt spid="2"/>
                                        </p:tgtEl>
                                      </p:cBhvr>
                                    </p:cmd>
                                  </p:childTnLst>
                                </p:cTn>
                              </p:par>
                              <p:par>
                                <p:cTn id="7" presetID="28"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15000" fill="hold"/>
                                        <p:tgtEl>
                                          <p:spTgt spid="3"/>
                                        </p:tgtEl>
                                        <p:attrNameLst>
                                          <p:attrName>ppt_x</p:attrName>
                                        </p:attrNameLst>
                                      </p:cBhvr>
                                      <p:tavLst>
                                        <p:tav tm="0">
                                          <p:val>
                                            <p:strVal val="#ppt_x"/>
                                          </p:val>
                                        </p:tav>
                                        <p:tav tm="100000">
                                          <p:val>
                                            <p:strVal val="#ppt_x"/>
                                          </p:val>
                                        </p:tav>
                                      </p:tavLst>
                                    </p:anim>
                                    <p:anim calcmode="lin" valueType="num">
                                      <p:cBhvr>
                                        <p:cTn id="10" dur="15000" fill="hold"/>
                                        <p:tgtEl>
                                          <p:spTgt spid="3"/>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bstract background of node and mesh">
            <a:extLst>
              <a:ext uri="{FF2B5EF4-FFF2-40B4-BE49-F238E27FC236}">
                <a16:creationId xmlns:a16="http://schemas.microsoft.com/office/drawing/2014/main" id="{7AFEE5D5-B945-4BDD-BBDF-F91C5117D70F}"/>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a14:imgEffect>
                  </a14:imgLayer>
                </a14:imgProps>
              </a:ext>
              <a:ext uri="{28A0092B-C50C-407E-A947-70E740481C1C}">
                <a14:useLocalDpi xmlns:a14="http://schemas.microsoft.com/office/drawing/2010/main" val="0"/>
              </a:ext>
            </a:extLst>
          </a:blip>
          <a:srcRect/>
          <a:stretch/>
        </p:blipFill>
        <p:spPr>
          <a:xfrm rot="-10800000">
            <a:off x="0" y="0"/>
            <a:ext cx="12191999" cy="6858000"/>
          </a:xfrm>
          <a:prstGeom prst="rect">
            <a:avLst/>
          </a:prstGeom>
          <a:scene3d>
            <a:camera prst="orthographicFront">
              <a:rot lat="0" lon="21599992" rev="0"/>
            </a:camera>
            <a:lightRig rig="threePt" dir="t"/>
          </a:scene3d>
        </p:spPr>
      </p:pic>
      <p:sp>
        <p:nvSpPr>
          <p:cNvPr id="2" name="Title 1">
            <a:extLst>
              <a:ext uri="{FF2B5EF4-FFF2-40B4-BE49-F238E27FC236}">
                <a16:creationId xmlns:a16="http://schemas.microsoft.com/office/drawing/2014/main" id="{68DB457A-6CFF-4198-95DB-563165869176}"/>
              </a:ext>
            </a:extLst>
          </p:cNvPr>
          <p:cNvSpPr>
            <a:spLocks noGrp="1"/>
          </p:cNvSpPr>
          <p:nvPr>
            <p:ph type="ctrTitle"/>
          </p:nvPr>
        </p:nvSpPr>
        <p:spPr/>
        <p:txBody>
          <a:bodyPr/>
          <a:lstStyle/>
          <a:p>
            <a:r>
              <a:rPr lang="en-US" dirty="0"/>
              <a:t> </a:t>
            </a:r>
            <a:br>
              <a:rPr lang="en-US" dirty="0"/>
            </a:br>
            <a:r>
              <a:rPr lang="en-US" dirty="0"/>
              <a:t> </a:t>
            </a:r>
          </a:p>
        </p:txBody>
      </p:sp>
      <p:sp>
        <p:nvSpPr>
          <p:cNvPr id="3" name="Subtitle 2">
            <a:extLst>
              <a:ext uri="{FF2B5EF4-FFF2-40B4-BE49-F238E27FC236}">
                <a16:creationId xmlns:a16="http://schemas.microsoft.com/office/drawing/2014/main" id="{E610E428-EF02-4B23-8D34-995AFF1A3CFB}"/>
              </a:ext>
            </a:extLst>
          </p:cNvPr>
          <p:cNvSpPr>
            <a:spLocks noGrp="1"/>
          </p:cNvSpPr>
          <p:nvPr>
            <p:ph type="subTitle" idx="1"/>
          </p:nvPr>
        </p:nvSpPr>
        <p:spPr>
          <a:xfrm flipV="1">
            <a:off x="748146" y="6011862"/>
            <a:ext cx="2124363" cy="592137"/>
          </a:xfrm>
        </p:spPr>
        <p:txBody>
          <a:bodyPr/>
          <a:lstStyle/>
          <a:p>
            <a:r>
              <a:rPr lang="en-US" dirty="0"/>
              <a:t> </a:t>
            </a:r>
          </a:p>
          <a:p>
            <a:endParaRPr lang="en-US" dirty="0"/>
          </a:p>
        </p:txBody>
      </p:sp>
      <p:pic>
        <p:nvPicPr>
          <p:cNvPr id="6" name="Picture 5">
            <a:extLst>
              <a:ext uri="{FF2B5EF4-FFF2-40B4-BE49-F238E27FC236}">
                <a16:creationId xmlns:a16="http://schemas.microsoft.com/office/drawing/2014/main" id="{87FD7F10-CDD9-4924-9E80-3F235A7460E8}"/>
              </a:ext>
            </a:extLst>
          </p:cNvPr>
          <p:cNvPicPr>
            <a:picLocks noChangeAspect="1"/>
          </p:cNvPicPr>
          <p:nvPr/>
        </p:nvPicPr>
        <p:blipFill>
          <a:blip r:embed="rId4"/>
          <a:stretch>
            <a:fillRect/>
          </a:stretch>
        </p:blipFill>
        <p:spPr>
          <a:xfrm>
            <a:off x="12647488" y="7536595"/>
            <a:ext cx="1974013" cy="693005"/>
          </a:xfrm>
          <a:prstGeom prst="rect">
            <a:avLst/>
          </a:prstGeom>
        </p:spPr>
      </p:pic>
      <mc:AlternateContent xmlns:mc="http://schemas.openxmlformats.org/markup-compatibility/2006">
        <mc:Choice xmlns:am3d="http://schemas.microsoft.com/office/drawing/2017/model3d" Requires="am3d">
          <p:graphicFrame>
            <p:nvGraphicFramePr>
              <p:cNvPr id="9" name="3D Model 8" descr="Dark Gray Sphere">
                <a:extLst>
                  <a:ext uri="{FF2B5EF4-FFF2-40B4-BE49-F238E27FC236}">
                    <a16:creationId xmlns:a16="http://schemas.microsoft.com/office/drawing/2014/main" id="{8CB81618-3781-454D-9B41-4E110F08C247}"/>
                  </a:ext>
                </a:extLst>
              </p:cNvPr>
              <p:cNvGraphicFramePr>
                <a:graphicFrameLocks noChangeAspect="1"/>
              </p:cNvGraphicFramePr>
              <p:nvPr>
                <p:extLst>
                  <p:ext uri="{D42A27DB-BD31-4B8C-83A1-F6EECF244321}">
                    <p14:modId xmlns:p14="http://schemas.microsoft.com/office/powerpoint/2010/main" val="1603221006"/>
                  </p:ext>
                </p:extLst>
              </p:nvPr>
            </p:nvGraphicFramePr>
            <p:xfrm>
              <a:off x="3398740" y="1029365"/>
              <a:ext cx="4799270" cy="4799269"/>
            </p:xfrm>
            <a:graphic>
              <a:graphicData uri="http://schemas.microsoft.com/office/drawing/2017/model3d">
                <am3d:model3d r:embed="rId5">
                  <am3d:spPr>
                    <a:xfrm>
                      <a:off x="0" y="0"/>
                      <a:ext cx="4799270" cy="4799269"/>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5220588" ay="1848412" az="5050565"/>
                    <am3d:postTrans dx="0" dy="0" dz="0"/>
                  </am3d:trans>
                  <am3d:raster rName="Office3DRenderer" rVer="16.0.8326">
                    <am3d:blip r:embed="rId6"/>
                  </am3d:raster>
                  <am3d:objViewport viewportSz="86272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Dark Gray Sphere">
                <a:extLst>
                  <a:ext uri="{FF2B5EF4-FFF2-40B4-BE49-F238E27FC236}">
                    <a16:creationId xmlns:a16="http://schemas.microsoft.com/office/drawing/2014/main" id="{8CB81618-3781-454D-9B41-4E110F08C247}"/>
                  </a:ext>
                </a:extLst>
              </p:cNvPr>
              <p:cNvPicPr>
                <a:picLocks noGrp="1" noRot="1" noChangeAspect="1" noMove="1" noResize="1" noEditPoints="1" noAdjustHandles="1" noChangeArrowheads="1" noChangeShapeType="1" noCrop="1"/>
              </p:cNvPicPr>
              <p:nvPr/>
            </p:nvPicPr>
            <p:blipFill>
              <a:blip r:embed="rId6"/>
              <a:stretch>
                <a:fillRect/>
              </a:stretch>
            </p:blipFill>
            <p:spPr>
              <a:xfrm>
                <a:off x="3398740" y="1029365"/>
                <a:ext cx="4799270" cy="4799269"/>
              </a:xfrm>
              <a:prstGeom prst="rect">
                <a:avLst/>
              </a:prstGeom>
            </p:spPr>
          </p:pic>
        </mc:Fallback>
      </mc:AlternateContent>
      <p:sp>
        <p:nvSpPr>
          <p:cNvPr id="7" name="Text 0">
            <a:extLst>
              <a:ext uri="{FF2B5EF4-FFF2-40B4-BE49-F238E27FC236}">
                <a16:creationId xmlns:a16="http://schemas.microsoft.com/office/drawing/2014/main" id="{BAC082F9-DAE1-464F-B65B-D284C7CAAB80}"/>
              </a:ext>
            </a:extLst>
          </p:cNvPr>
          <p:cNvSpPr/>
          <p:nvPr/>
        </p:nvSpPr>
        <p:spPr>
          <a:xfrm>
            <a:off x="748146" y="881163"/>
            <a:ext cx="11024559" cy="2560639"/>
          </a:xfrm>
          <a:prstGeom prst="rect">
            <a:avLst/>
          </a:prstGeom>
          <a:noFill/>
          <a:ln/>
        </p:spPr>
        <p:txBody>
          <a:bodyPr wrap="square" lIns="0" tIns="0" rIns="0" bIns="0" rtlCol="0" anchor="t"/>
          <a:lstStyle/>
          <a:p>
            <a:pPr marL="0" indent="0">
              <a:lnSpc>
                <a:spcPts val="5500"/>
              </a:lnSpc>
              <a:buNone/>
            </a:pPr>
            <a:r>
              <a:rPr lang="en-US" sz="5400" b="1" dirty="0">
                <a:solidFill>
                  <a:srgbClr val="FFFFFF"/>
                </a:solidFill>
                <a:latin typeface="Mongolian Baiti" panose="03000500000000000000" pitchFamily="66" charset="0"/>
                <a:ea typeface="Nunito Semi Bold" pitchFamily="34" charset="-122"/>
                <a:cs typeface="Mongolian Baiti" panose="03000500000000000000" pitchFamily="66" charset="0"/>
              </a:rPr>
              <a:t>DX Ball:  </a:t>
            </a:r>
          </a:p>
          <a:p>
            <a:pPr marL="0" indent="0">
              <a:lnSpc>
                <a:spcPts val="5500"/>
              </a:lnSpc>
              <a:buNone/>
            </a:pPr>
            <a:r>
              <a:rPr lang="en-US" sz="5400" b="1" dirty="0">
                <a:solidFill>
                  <a:srgbClr val="FFFFFF"/>
                </a:solidFill>
                <a:latin typeface="Mongolian Baiti" panose="03000500000000000000" pitchFamily="66" charset="0"/>
                <a:ea typeface="Nunito Semi Bold" pitchFamily="34" charset="-122"/>
                <a:cs typeface="Mongolian Baiti" panose="03000500000000000000" pitchFamily="66" charset="0"/>
              </a:rPr>
              <a:t>C </a:t>
            </a:r>
            <a:r>
              <a:rPr lang="en-US" sz="6000" b="1" dirty="0">
                <a:solidFill>
                  <a:srgbClr val="FFFFFF"/>
                </a:solidFill>
                <a:latin typeface="Mongolian Baiti" panose="03000500000000000000" pitchFamily="66" charset="0"/>
                <a:ea typeface="Nunito Semi Bold" pitchFamily="34" charset="-122"/>
                <a:cs typeface="Mongolian Baiti" panose="03000500000000000000" pitchFamily="66" charset="0"/>
              </a:rPr>
              <a:t>Program</a:t>
            </a:r>
            <a:r>
              <a:rPr lang="en-US" sz="5400" b="1" dirty="0">
                <a:solidFill>
                  <a:srgbClr val="FFFFFF"/>
                </a:solidFill>
                <a:latin typeface="Mongolian Baiti" panose="03000500000000000000" pitchFamily="66" charset="0"/>
                <a:ea typeface="Nunito Semi Bold" pitchFamily="34" charset="-122"/>
                <a:cs typeface="Mongolian Baiti" panose="03000500000000000000" pitchFamily="66" charset="0"/>
              </a:rPr>
              <a:t> Showcase</a:t>
            </a:r>
            <a:endParaRPr lang="en-US" sz="5400" b="1" dirty="0">
              <a:latin typeface="Mongolian Baiti" panose="03000500000000000000" pitchFamily="66" charset="0"/>
              <a:cs typeface="Mongolian Baiti" panose="03000500000000000000" pitchFamily="66" charset="0"/>
            </a:endParaRPr>
          </a:p>
        </p:txBody>
      </p:sp>
      <p:sp>
        <p:nvSpPr>
          <p:cNvPr id="8" name="Text 1">
            <a:extLst>
              <a:ext uri="{FF2B5EF4-FFF2-40B4-BE49-F238E27FC236}">
                <a16:creationId xmlns:a16="http://schemas.microsoft.com/office/drawing/2014/main" id="{D4FDF4B0-49B0-4FF2-B7FE-BA274D12964E}"/>
              </a:ext>
            </a:extLst>
          </p:cNvPr>
          <p:cNvSpPr/>
          <p:nvPr/>
        </p:nvSpPr>
        <p:spPr>
          <a:xfrm>
            <a:off x="748146" y="3876129"/>
            <a:ext cx="8161547" cy="2357747"/>
          </a:xfrm>
          <a:prstGeom prst="rect">
            <a:avLst/>
          </a:prstGeom>
          <a:noFill/>
          <a:ln/>
        </p:spPr>
        <p:txBody>
          <a:bodyPr wrap="square" lIns="0" tIns="0" rIns="0" bIns="0" rtlCol="0" anchor="t"/>
          <a:lstStyle/>
          <a:p>
            <a:pPr marL="0" indent="0">
              <a:lnSpc>
                <a:spcPts val="3000"/>
              </a:lnSpc>
              <a:buNone/>
            </a:pPr>
            <a:r>
              <a:rPr lang="en-US" sz="2000" dirty="0">
                <a:latin typeface="Arial" panose="020B0604020202020204" pitchFamily="34" charset="0"/>
                <a:cs typeface="Arial" panose="020B0604020202020204" pitchFamily="34" charset="0"/>
              </a:rPr>
              <a:t>Welcome to the world of classic arcade nostalgia, where a tiny ball holds the power to shatter bricks and egos alike! This presentation dives into the making of a simple yet addictive DX Ball game using C. With a bouncing ball, a trusty paddle, and a whole lot of bricks begging to be destroyed, this project showcases the art of combining logic, creativity, and a dash of frustration. Let’s break it down—brick by brick! 🎮</a:t>
            </a:r>
          </a:p>
        </p:txBody>
      </p:sp>
    </p:spTree>
    <p:extLst>
      <p:ext uri="{BB962C8B-B14F-4D97-AF65-F5344CB8AC3E}">
        <p14:creationId xmlns:p14="http://schemas.microsoft.com/office/powerpoint/2010/main" val="11651550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7DC22E-B996-4A17-BEAB-A0CA2394FBD5}"/>
              </a:ext>
            </a:extLst>
          </p:cNvPr>
          <p:cNvPicPr>
            <a:picLocks noChangeAspect="1"/>
          </p:cNvPicPr>
          <p:nvPr/>
        </p:nvPicPr>
        <p:blipFill>
          <a:blip r:embed="rId2">
            <a:alphaModFix amt="50000"/>
            <a:extLst>
              <a:ext uri="{BEBA8EAE-BF5A-486C-A8C5-ECC9F3942E4B}">
                <a14:imgProps xmlns:a14="http://schemas.microsoft.com/office/drawing/2010/main">
                  <a14:imgLayer r:embed="rId3">
                    <a14:imgEffect>
                      <a14:sharpenSoften amount="5000"/>
                    </a14:imgEffect>
                    <a14:imgEffect>
                      <a14:brightnessContrast bright="-33000"/>
                    </a14:imgEffect>
                  </a14:imgLayer>
                </a14:imgProps>
              </a:ext>
              <a:ext uri="{28A0092B-C50C-407E-A947-70E740481C1C}">
                <a14:useLocalDpi xmlns:a14="http://schemas.microsoft.com/office/drawing/2010/main" val="0"/>
              </a:ext>
            </a:extLst>
          </a:blip>
          <a:stretch>
            <a:fillRect/>
          </a:stretch>
        </p:blipFill>
        <p:spPr>
          <a:xfrm rot="5400000">
            <a:off x="2667000" y="-2664928"/>
            <a:ext cx="6857999" cy="12187857"/>
          </a:xfrm>
          <a:prstGeom prst="rect">
            <a:avLst/>
          </a:prstGeom>
        </p:spPr>
      </p:pic>
      <p:sp>
        <p:nvSpPr>
          <p:cNvPr id="2" name="Title 1">
            <a:extLst>
              <a:ext uri="{FF2B5EF4-FFF2-40B4-BE49-F238E27FC236}">
                <a16:creationId xmlns:a16="http://schemas.microsoft.com/office/drawing/2014/main" id="{C3C9FF38-CE26-4160-84B2-EC97C76A178B}"/>
              </a:ext>
            </a:extLst>
          </p:cNvPr>
          <p:cNvSpPr>
            <a:spLocks noGrp="1"/>
          </p:cNvSpPr>
          <p:nvPr>
            <p:ph type="title"/>
          </p:nvPr>
        </p:nvSpPr>
        <p:spPr/>
        <p:txBody>
          <a:bodyPr/>
          <a:lstStyle/>
          <a:p>
            <a:r>
              <a:rPr lang="en-US" dirty="0"/>
              <a:t> </a:t>
            </a:r>
          </a:p>
        </p:txBody>
      </p:sp>
      <mc:AlternateContent xmlns:mc="http://schemas.openxmlformats.org/markup-compatibility/2006">
        <mc:Choice xmlns:am3d="http://schemas.microsoft.com/office/drawing/2017/model3d" Requires="am3d">
          <p:graphicFrame>
            <p:nvGraphicFramePr>
              <p:cNvPr id="5" name="3D Model 4" descr="Dark Gray Sphere">
                <a:extLst>
                  <a:ext uri="{FF2B5EF4-FFF2-40B4-BE49-F238E27FC236}">
                    <a16:creationId xmlns:a16="http://schemas.microsoft.com/office/drawing/2014/main" id="{47FC9E2C-B376-4B87-A0F4-3EFF929197F5}"/>
                  </a:ext>
                </a:extLst>
              </p:cNvPr>
              <p:cNvGraphicFramePr>
                <a:graphicFrameLocks noChangeAspect="1"/>
              </p:cNvGraphicFramePr>
              <p:nvPr>
                <p:extLst>
                  <p:ext uri="{D42A27DB-BD31-4B8C-83A1-F6EECF244321}">
                    <p14:modId xmlns:p14="http://schemas.microsoft.com/office/powerpoint/2010/main" val="1443912022"/>
                  </p:ext>
                </p:extLst>
              </p:nvPr>
            </p:nvGraphicFramePr>
            <p:xfrm>
              <a:off x="5044805" y="6831886"/>
              <a:ext cx="2102388" cy="2121414"/>
            </p:xfrm>
            <a:graphic>
              <a:graphicData uri="http://schemas.microsoft.com/office/drawing/2017/model3d">
                <am3d:model3d r:embed="rId4">
                  <am3d:spPr>
                    <a:xfrm>
                      <a:off x="0" y="0"/>
                      <a:ext cx="2102388" cy="2121414"/>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7118901" ay="466179" az="9966019"/>
                    <am3d:postTrans dx="0" dy="0" dz="0"/>
                  </am3d:trans>
                  <am3d:raster rName="Office3DRenderer" rVer="16.0.8326">
                    <am3d:blip r:embed="rId5"/>
                  </am3d:raster>
                  <am3d:objViewport viewportSz="3719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Dark Gray Sphere">
                <a:extLst>
                  <a:ext uri="{FF2B5EF4-FFF2-40B4-BE49-F238E27FC236}">
                    <a16:creationId xmlns:a16="http://schemas.microsoft.com/office/drawing/2014/main" id="{47FC9E2C-B376-4B87-A0F4-3EFF929197F5}"/>
                  </a:ext>
                </a:extLst>
              </p:cNvPr>
              <p:cNvPicPr>
                <a:picLocks noGrp="1" noRot="1" noChangeAspect="1" noMove="1" noResize="1" noEditPoints="1" noAdjustHandles="1" noChangeArrowheads="1" noChangeShapeType="1" noCrop="1"/>
              </p:cNvPicPr>
              <p:nvPr/>
            </p:nvPicPr>
            <p:blipFill>
              <a:blip r:embed="rId5"/>
              <a:stretch>
                <a:fillRect/>
              </a:stretch>
            </p:blipFill>
            <p:spPr>
              <a:xfrm>
                <a:off x="5044805" y="6831886"/>
                <a:ext cx="2102388" cy="2121414"/>
              </a:xfrm>
              <a:prstGeom prst="rect">
                <a:avLst/>
              </a:prstGeom>
            </p:spPr>
          </p:pic>
        </mc:Fallback>
      </mc:AlternateContent>
      <p:sp>
        <p:nvSpPr>
          <p:cNvPr id="7" name="TextBox 6">
            <a:extLst>
              <a:ext uri="{FF2B5EF4-FFF2-40B4-BE49-F238E27FC236}">
                <a16:creationId xmlns:a16="http://schemas.microsoft.com/office/drawing/2014/main" id="{8D7FA4F8-9C4E-492A-9182-138CB49BB9A5}"/>
              </a:ext>
            </a:extLst>
          </p:cNvPr>
          <p:cNvSpPr txBox="1"/>
          <p:nvPr/>
        </p:nvSpPr>
        <p:spPr>
          <a:xfrm>
            <a:off x="526473" y="306566"/>
            <a:ext cx="11139054" cy="6186309"/>
          </a:xfrm>
          <a:prstGeom prst="rect">
            <a:avLst/>
          </a:prstGeom>
          <a:noFill/>
        </p:spPr>
        <p:txBody>
          <a:bodyPr wrap="square" rtlCol="0">
            <a:spAutoFit/>
          </a:bodyPr>
          <a:lstStyle/>
          <a:p>
            <a:r>
              <a:rPr lang="en-US" sz="2800" b="1" u="sng" dirty="0"/>
              <a:t>Purpose</a:t>
            </a:r>
            <a:br>
              <a:rPr lang="en-US" sz="2400" dirty="0"/>
            </a:br>
            <a:endParaRPr lang="en-US" sz="2400" dirty="0"/>
          </a:p>
          <a:p>
            <a:r>
              <a:rPr lang="en-US" sz="2400" dirty="0"/>
              <a:t>This DX Ball game is supposed to show how some basic C programming concepts like loops, conditionals, and functions can be put together to make a fun and interactive experience. It also serves as an introduction to game mechanics like collision detection, real-time input handling, and structured design.</a:t>
            </a:r>
            <a:endParaRPr lang="en-US" sz="2400" b="1" dirty="0"/>
          </a:p>
          <a:p>
            <a:endParaRPr lang="en-US" sz="2800" b="1" dirty="0"/>
          </a:p>
          <a:p>
            <a:r>
              <a:rPr lang="en-US" sz="2800" b="1" u="sng" dirty="0"/>
              <a:t>Gameplay Description</a:t>
            </a:r>
            <a:br>
              <a:rPr lang="en-US" sz="2400" dirty="0"/>
            </a:br>
            <a:endParaRPr lang="en-US" sz="2400" dirty="0"/>
          </a:p>
          <a:p>
            <a:r>
              <a:rPr lang="en-US" sz="2400" dirty="0"/>
              <a:t>In this game, the player controls a paddle at the bottom of the screen to bounce a ball upwards, breaking bricks arranged at the top. Each brick broken earns points, and the game ends when the player runs out of lives (when the ball misses the paddle). With every bounce and collision, the ball changes direction, challenging the player’s reflexes and precision. Simple, addictive, and a great throwback to classic arcade fun!</a:t>
            </a:r>
          </a:p>
        </p:txBody>
      </p:sp>
      <p:sp>
        <p:nvSpPr>
          <p:cNvPr id="9" name="Content Placeholder 8">
            <a:extLst>
              <a:ext uri="{FF2B5EF4-FFF2-40B4-BE49-F238E27FC236}">
                <a16:creationId xmlns:a16="http://schemas.microsoft.com/office/drawing/2014/main" id="{EE34F659-922B-4E09-83D8-24BF81475A13}"/>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3811934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F2AD3-92D1-4ACE-9410-B4DEA891F268}"/>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FB24A7D4-3FC3-4B01-A0CF-9D24D5370C7A}"/>
              </a:ext>
            </a:extLst>
          </p:cNvPr>
          <p:cNvSpPr>
            <a:spLocks noGrp="1"/>
          </p:cNvSpPr>
          <p:nvPr>
            <p:ph idx="1"/>
          </p:nvPr>
        </p:nvSpPr>
        <p:spPr>
          <a:xfrm>
            <a:off x="838200" y="4812145"/>
            <a:ext cx="10515600" cy="1773382"/>
          </a:xfrm>
        </p:spPr>
        <p:txBody>
          <a:bodyPr/>
          <a:lstStyle/>
          <a:p>
            <a:pPr marL="0" indent="0">
              <a:buNone/>
            </a:pPr>
            <a:r>
              <a:rPr lang="en-US" dirty="0"/>
              <a:t> </a:t>
            </a:r>
          </a:p>
        </p:txBody>
      </p:sp>
      <p:pic>
        <p:nvPicPr>
          <p:cNvPr id="5" name="Picture 4">
            <a:extLst>
              <a:ext uri="{FF2B5EF4-FFF2-40B4-BE49-F238E27FC236}">
                <a16:creationId xmlns:a16="http://schemas.microsoft.com/office/drawing/2014/main" id="{301CA3E0-B7C8-4018-97C9-72EA8B029CA8}"/>
              </a:ext>
            </a:extLst>
          </p:cNvPr>
          <p:cNvPicPr>
            <a:picLocks noChangeAspect="1"/>
          </p:cNvPicPr>
          <p:nvPr/>
        </p:nvPicPr>
        <p:blipFill rotWithShape="1">
          <a:blip r:embed="rId2">
            <a:extLst>
              <a:ext uri="{28A0092B-C50C-407E-A947-70E740481C1C}">
                <a14:useLocalDpi xmlns:a14="http://schemas.microsoft.com/office/drawing/2010/main" val="0"/>
              </a:ext>
            </a:extLst>
          </a:blip>
          <a:srcRect t="6972"/>
          <a:stretch/>
        </p:blipFill>
        <p:spPr>
          <a:xfrm>
            <a:off x="1799219" y="1244428"/>
            <a:ext cx="8593562" cy="4502727"/>
          </a:xfrm>
          <a:prstGeom prst="rect">
            <a:avLst/>
          </a:prstGeom>
          <a:ln>
            <a:noFill/>
          </a:ln>
        </p:spPr>
      </p:pic>
      <p:sp>
        <p:nvSpPr>
          <p:cNvPr id="6" name="TextBox 5">
            <a:extLst>
              <a:ext uri="{FF2B5EF4-FFF2-40B4-BE49-F238E27FC236}">
                <a16:creationId xmlns:a16="http://schemas.microsoft.com/office/drawing/2014/main" id="{6398C108-13BF-4B00-8292-F69EF56C9BA4}"/>
              </a:ext>
            </a:extLst>
          </p:cNvPr>
          <p:cNvSpPr txBox="1"/>
          <p:nvPr/>
        </p:nvSpPr>
        <p:spPr>
          <a:xfrm>
            <a:off x="544944" y="4812145"/>
            <a:ext cx="10677237" cy="1680730"/>
          </a:xfrm>
          <a:prstGeom prst="rect">
            <a:avLst/>
          </a:prstGeom>
          <a:noFill/>
        </p:spPr>
        <p:txBody>
          <a:bodyPr wrap="square" rtlCol="0">
            <a:spAutoFit/>
          </a:bodyPr>
          <a:lstStyle/>
          <a:p>
            <a:endParaRPr lang="en-US" dirty="0"/>
          </a:p>
        </p:txBody>
      </p:sp>
      <p:sp>
        <p:nvSpPr>
          <p:cNvPr id="8" name="Rectangle 2">
            <a:extLst>
              <a:ext uri="{FF2B5EF4-FFF2-40B4-BE49-F238E27FC236}">
                <a16:creationId xmlns:a16="http://schemas.microsoft.com/office/drawing/2014/main" id="{86235D11-BCAE-4F24-9677-6278A31DBEFC}"/>
              </a:ext>
            </a:extLst>
          </p:cNvPr>
          <p:cNvSpPr>
            <a:spLocks noChangeArrowheads="1"/>
          </p:cNvSpPr>
          <p:nvPr/>
        </p:nvSpPr>
        <p:spPr bwMode="auto">
          <a:xfrm>
            <a:off x="741215" y="5300895"/>
            <a:ext cx="106772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723F8BCB-4858-480D-BA52-CD3409CB5EC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67027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59BD47D-D0ED-4B1E-BB16-488BC40E957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8000"/>
                    </a14:imgEffect>
                    <a14:imgEffect>
                      <a14:colorTemperature colorTemp="5604"/>
                    </a14:imgEffect>
                    <a14:imgEffect>
                      <a14:saturation sat="239000"/>
                    </a14:imgEffect>
                    <a14:imgEffect>
                      <a14:brightnessContrast bright="-39000" contrast="9000"/>
                    </a14:imgEffect>
                  </a14:imgLayer>
                </a14:imgProps>
              </a:ext>
              <a:ext uri="{28A0092B-C50C-407E-A947-70E740481C1C}">
                <a14:useLocalDpi xmlns:a14="http://schemas.microsoft.com/office/drawing/2010/main" val="0"/>
              </a:ext>
            </a:extLst>
          </a:blip>
          <a:srcRect r="15625"/>
          <a:stretch/>
        </p:blipFill>
        <p:spPr>
          <a:xfrm rot="16200000">
            <a:off x="2667000" y="-2667000"/>
            <a:ext cx="6858000" cy="12192000"/>
          </a:xfrm>
          <a:prstGeom prst="rect">
            <a:avLst/>
          </a:prstGeom>
        </p:spPr>
      </p:pic>
      <p:sp>
        <p:nvSpPr>
          <p:cNvPr id="2" name="Title 1">
            <a:extLst>
              <a:ext uri="{FF2B5EF4-FFF2-40B4-BE49-F238E27FC236}">
                <a16:creationId xmlns:a16="http://schemas.microsoft.com/office/drawing/2014/main" id="{332C9E69-3A57-49BD-803E-41B07B1F661E}"/>
              </a:ext>
            </a:extLst>
          </p:cNvPr>
          <p:cNvSpPr>
            <a:spLocks noGrp="1"/>
          </p:cNvSpPr>
          <p:nvPr>
            <p:ph type="title"/>
          </p:nvPr>
        </p:nvSpPr>
        <p:spPr>
          <a:xfrm>
            <a:off x="381000" y="94192"/>
            <a:ext cx="10515600" cy="1466753"/>
          </a:xfrm>
        </p:spPr>
        <p:txBody>
          <a:bodyPr>
            <a:normAutofit/>
          </a:bodyPr>
          <a:lstStyle/>
          <a:p>
            <a:r>
              <a:rPr lang="en-US" sz="4800" dirty="0">
                <a:latin typeface="Britannic Bold" panose="020B0903060703020204" pitchFamily="34" charset="0"/>
              </a:rPr>
              <a:t>PURPOSE</a:t>
            </a:r>
          </a:p>
        </p:txBody>
      </p:sp>
      <p:sp>
        <p:nvSpPr>
          <p:cNvPr id="3" name="Content Placeholder 2">
            <a:extLst>
              <a:ext uri="{FF2B5EF4-FFF2-40B4-BE49-F238E27FC236}">
                <a16:creationId xmlns:a16="http://schemas.microsoft.com/office/drawing/2014/main" id="{2F770B69-8347-4D0F-BBDC-42B357CEAD7D}"/>
              </a:ext>
            </a:extLst>
          </p:cNvPr>
          <p:cNvSpPr>
            <a:spLocks noGrp="1"/>
          </p:cNvSpPr>
          <p:nvPr>
            <p:ph idx="1"/>
          </p:nvPr>
        </p:nvSpPr>
        <p:spPr/>
        <p:txBody>
          <a:bodyPr/>
          <a:lstStyle/>
          <a:p>
            <a:pPr marL="0" indent="0">
              <a:buNone/>
            </a:pPr>
            <a:r>
              <a:rPr lang="en-US" dirty="0"/>
              <a:t> </a:t>
            </a:r>
          </a:p>
        </p:txBody>
      </p:sp>
      <p:cxnSp>
        <p:nvCxnSpPr>
          <p:cNvPr id="5" name="Straight Connector 4">
            <a:extLst>
              <a:ext uri="{FF2B5EF4-FFF2-40B4-BE49-F238E27FC236}">
                <a16:creationId xmlns:a16="http://schemas.microsoft.com/office/drawing/2014/main" id="{AB135F8C-8E26-4A54-87DF-C2E869BB46D9}"/>
              </a:ext>
            </a:extLst>
          </p:cNvPr>
          <p:cNvCxnSpPr>
            <a:cxnSpLocks/>
          </p:cNvCxnSpPr>
          <p:nvPr/>
        </p:nvCxnSpPr>
        <p:spPr>
          <a:xfrm>
            <a:off x="2021224" y="4125884"/>
            <a:ext cx="1017077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slz="http://schemas.microsoft.com/office/powerpoint/2016/slidezoom">
        <mc:Choice Requires="pslz">
          <p:graphicFrame>
            <p:nvGraphicFramePr>
              <p:cNvPr id="22" name="Slide Zoom 21">
                <a:extLst>
                  <a:ext uri="{FF2B5EF4-FFF2-40B4-BE49-F238E27FC236}">
                    <a16:creationId xmlns:a16="http://schemas.microsoft.com/office/drawing/2014/main" id="{1D1B553A-36B9-4B61-A3CB-D25D338FAB05}"/>
                  </a:ext>
                </a:extLst>
              </p:cNvPr>
              <p:cNvGraphicFramePr>
                <a:graphicFrameLocks noChangeAspect="1"/>
              </p:cNvGraphicFramePr>
              <p:nvPr>
                <p:extLst>
                  <p:ext uri="{D42A27DB-BD31-4B8C-83A1-F6EECF244321}">
                    <p14:modId xmlns:p14="http://schemas.microsoft.com/office/powerpoint/2010/main" val="144810712"/>
                  </p:ext>
                </p:extLst>
              </p:nvPr>
            </p:nvGraphicFramePr>
            <p:xfrm>
              <a:off x="247329" y="2641600"/>
              <a:ext cx="3547790" cy="1995632"/>
            </p:xfrm>
            <a:graphic>
              <a:graphicData uri="http://schemas.microsoft.com/office/powerpoint/2016/slidezoom">
                <pslz:sldZm>
                  <pslz:sldZmObj sldId="264" cId="2912452021">
                    <pslz:zmPr id="{B3F3D0D1-0B8A-4750-A284-5CE97C4590EC}" returnToParent="0" transitionDur="1000" showBg="0">
                      <p166:blipFill xmlns:p166="http://schemas.microsoft.com/office/powerpoint/2016/6/main">
                        <a:blip r:embed="rId4"/>
                        <a:stretch>
                          <a:fillRect/>
                        </a:stretch>
                      </p166:blipFill>
                      <p166:spPr xmlns:p166="http://schemas.microsoft.com/office/powerpoint/2016/6/main">
                        <a:xfrm>
                          <a:off x="0" y="0"/>
                          <a:ext cx="3547790" cy="1995632"/>
                        </a:xfrm>
                        <a:prstGeom prst="rect">
                          <a:avLst/>
                        </a:prstGeom>
                        <a:ln w="3175">
                          <a:noFill/>
                        </a:ln>
                      </p166:spPr>
                    </pslz:zmPr>
                  </pslz:sldZmObj>
                </pslz:sldZm>
              </a:graphicData>
            </a:graphic>
          </p:graphicFrame>
        </mc:Choice>
        <mc:Fallback xmlns="">
          <p:pic>
            <p:nvPicPr>
              <p:cNvPr id="22" name="Slide Zoom 21">
                <a:hlinkClick r:id="rId5" action="ppaction://hlinksldjump"/>
                <a:extLst>
                  <a:ext uri="{FF2B5EF4-FFF2-40B4-BE49-F238E27FC236}">
                    <a16:creationId xmlns:a16="http://schemas.microsoft.com/office/drawing/2014/main" id="{1D1B553A-36B9-4B61-A3CB-D25D338FAB05}"/>
                  </a:ext>
                </a:extLst>
              </p:cNvPr>
              <p:cNvPicPr>
                <a:picLocks noGrp="1" noRot="1" noChangeAspect="1" noMove="1" noResize="1" noEditPoints="1" noAdjustHandles="1" noChangeArrowheads="1" noChangeShapeType="1"/>
              </p:cNvPicPr>
              <p:nvPr/>
            </p:nvPicPr>
            <p:blipFill>
              <a:blip r:embed="rId6"/>
              <a:stretch>
                <a:fillRect/>
              </a:stretch>
            </p:blipFill>
            <p:spPr>
              <a:xfrm>
                <a:off x="247329" y="2641600"/>
                <a:ext cx="3547790" cy="1995632"/>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4" name="Slide Zoom 23">
                <a:extLst>
                  <a:ext uri="{FF2B5EF4-FFF2-40B4-BE49-F238E27FC236}">
                    <a16:creationId xmlns:a16="http://schemas.microsoft.com/office/drawing/2014/main" id="{228036FF-D236-4D0E-B094-C6908E01A3EF}"/>
                  </a:ext>
                </a:extLst>
              </p:cNvPr>
              <p:cNvGraphicFramePr>
                <a:graphicFrameLocks noChangeAspect="1"/>
              </p:cNvGraphicFramePr>
              <p:nvPr>
                <p:extLst>
                  <p:ext uri="{D42A27DB-BD31-4B8C-83A1-F6EECF244321}">
                    <p14:modId xmlns:p14="http://schemas.microsoft.com/office/powerpoint/2010/main" val="4205191909"/>
                  </p:ext>
                </p:extLst>
              </p:nvPr>
            </p:nvGraphicFramePr>
            <p:xfrm>
              <a:off x="2435446" y="3755087"/>
              <a:ext cx="4143281" cy="2330596"/>
            </p:xfrm>
            <a:graphic>
              <a:graphicData uri="http://schemas.microsoft.com/office/powerpoint/2016/slidezoom">
                <pslz:sldZm>
                  <pslz:sldZmObj sldId="265" cId="1590061516">
                    <pslz:zmPr id="{D6B476FE-8B89-461A-AB66-43886B31CB26}" returnToParent="0" transitionDur="1000" showBg="0">
                      <p166:blipFill xmlns:p166="http://schemas.microsoft.com/office/powerpoint/2016/6/main">
                        <a:blip r:embed="rId7"/>
                        <a:stretch>
                          <a:fillRect/>
                        </a:stretch>
                      </p166:blipFill>
                      <p166:spPr xmlns:p166="http://schemas.microsoft.com/office/powerpoint/2016/6/main">
                        <a:xfrm>
                          <a:off x="0" y="0"/>
                          <a:ext cx="4143281" cy="2330596"/>
                        </a:xfrm>
                        <a:prstGeom prst="rect">
                          <a:avLst/>
                        </a:prstGeom>
                        <a:ln w="3175">
                          <a:noFill/>
                        </a:ln>
                      </p166:spPr>
                    </pslz:zmPr>
                  </pslz:sldZmObj>
                </pslz:sldZm>
              </a:graphicData>
            </a:graphic>
          </p:graphicFrame>
        </mc:Choice>
        <mc:Fallback xmlns="">
          <p:pic>
            <p:nvPicPr>
              <p:cNvPr id="24" name="Slide Zoom 23">
                <a:hlinkClick r:id="rId8" action="ppaction://hlinksldjump"/>
                <a:extLst>
                  <a:ext uri="{FF2B5EF4-FFF2-40B4-BE49-F238E27FC236}">
                    <a16:creationId xmlns:a16="http://schemas.microsoft.com/office/drawing/2014/main" id="{228036FF-D236-4D0E-B094-C6908E01A3EF}"/>
                  </a:ext>
                </a:extLst>
              </p:cNvPr>
              <p:cNvPicPr>
                <a:picLocks noGrp="1" noRot="1" noChangeAspect="1" noMove="1" noResize="1" noEditPoints="1" noAdjustHandles="1" noChangeArrowheads="1" noChangeShapeType="1"/>
              </p:cNvPicPr>
              <p:nvPr/>
            </p:nvPicPr>
            <p:blipFill>
              <a:blip r:embed="rId9"/>
              <a:stretch>
                <a:fillRect/>
              </a:stretch>
            </p:blipFill>
            <p:spPr>
              <a:xfrm>
                <a:off x="2435446" y="3755087"/>
                <a:ext cx="4143281" cy="2330596"/>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6" name="Slide Zoom 25">
                <a:extLst>
                  <a:ext uri="{FF2B5EF4-FFF2-40B4-BE49-F238E27FC236}">
                    <a16:creationId xmlns:a16="http://schemas.microsoft.com/office/drawing/2014/main" id="{EB7146B1-3200-4C5F-A7E9-50947A5B2B89}"/>
                  </a:ext>
                </a:extLst>
              </p:cNvPr>
              <p:cNvGraphicFramePr>
                <a:graphicFrameLocks noChangeAspect="1"/>
              </p:cNvGraphicFramePr>
              <p:nvPr>
                <p:extLst>
                  <p:ext uri="{D42A27DB-BD31-4B8C-83A1-F6EECF244321}">
                    <p14:modId xmlns:p14="http://schemas.microsoft.com/office/powerpoint/2010/main" val="3012759560"/>
                  </p:ext>
                </p:extLst>
              </p:nvPr>
            </p:nvGraphicFramePr>
            <p:xfrm>
              <a:off x="6039169" y="2732159"/>
              <a:ext cx="3445164" cy="1937905"/>
            </p:xfrm>
            <a:graphic>
              <a:graphicData uri="http://schemas.microsoft.com/office/powerpoint/2016/slidezoom">
                <pslz:sldZm>
                  <pslz:sldZmObj sldId="266" cId="1278871770">
                    <pslz:zmPr id="{BFAFBD98-2AB4-42F9-A5CA-FFDAF307876D}" returnToParent="0" transitionDur="1000" showBg="0">
                      <p166:blipFill xmlns:p166="http://schemas.microsoft.com/office/powerpoint/2016/6/main">
                        <a:blip r:embed="rId10"/>
                        <a:stretch>
                          <a:fillRect/>
                        </a:stretch>
                      </p166:blipFill>
                      <p166:spPr xmlns:p166="http://schemas.microsoft.com/office/powerpoint/2016/6/main">
                        <a:xfrm>
                          <a:off x="0" y="0"/>
                          <a:ext cx="3445164" cy="1937905"/>
                        </a:xfrm>
                        <a:prstGeom prst="rect">
                          <a:avLst/>
                        </a:prstGeom>
                        <a:ln w="3175">
                          <a:noFill/>
                        </a:ln>
                      </p166:spPr>
                    </pslz:zmPr>
                  </pslz:sldZmObj>
                </pslz:sldZm>
              </a:graphicData>
            </a:graphic>
          </p:graphicFrame>
        </mc:Choice>
        <mc:Fallback xmlns="">
          <p:pic>
            <p:nvPicPr>
              <p:cNvPr id="26" name="Slide Zoom 25">
                <a:hlinkClick r:id="rId11" action="ppaction://hlinksldjump"/>
                <a:extLst>
                  <a:ext uri="{FF2B5EF4-FFF2-40B4-BE49-F238E27FC236}">
                    <a16:creationId xmlns:a16="http://schemas.microsoft.com/office/drawing/2014/main" id="{EB7146B1-3200-4C5F-A7E9-50947A5B2B89}"/>
                  </a:ext>
                </a:extLst>
              </p:cNvPr>
              <p:cNvPicPr>
                <a:picLocks noGrp="1" noRot="1" noChangeAspect="1" noMove="1" noResize="1" noEditPoints="1" noAdjustHandles="1" noChangeArrowheads="1" noChangeShapeType="1"/>
              </p:cNvPicPr>
              <p:nvPr/>
            </p:nvPicPr>
            <p:blipFill>
              <a:blip r:embed="rId12"/>
              <a:stretch>
                <a:fillRect/>
              </a:stretch>
            </p:blipFill>
            <p:spPr>
              <a:xfrm>
                <a:off x="6039169" y="2732159"/>
                <a:ext cx="3445164" cy="1937905"/>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AB37BF02-8CF0-42E6-AC22-E0171127AC0C}"/>
                  </a:ext>
                </a:extLst>
              </p:cNvPr>
              <p:cNvGraphicFramePr>
                <a:graphicFrameLocks noChangeAspect="1"/>
              </p:cNvGraphicFramePr>
              <p:nvPr>
                <p:extLst>
                  <p:ext uri="{D42A27DB-BD31-4B8C-83A1-F6EECF244321}">
                    <p14:modId xmlns:p14="http://schemas.microsoft.com/office/powerpoint/2010/main" val="2184918708"/>
                  </p:ext>
                </p:extLst>
              </p:nvPr>
            </p:nvGraphicFramePr>
            <p:xfrm>
              <a:off x="8199462" y="3507148"/>
              <a:ext cx="3568560" cy="2007315"/>
            </p:xfrm>
            <a:graphic>
              <a:graphicData uri="http://schemas.microsoft.com/office/powerpoint/2016/slidezoom">
                <pslz:sldZm>
                  <pslz:sldZmObj sldId="267" cId="2795829824">
                    <pslz:zmPr id="{8021EBC1-4671-40ED-8A31-BC40E6EE1762}" returnToParent="0" transitionDur="1000" showBg="0">
                      <p166:blipFill xmlns:p166="http://schemas.microsoft.com/office/powerpoint/2016/6/main">
                        <a:blip r:embed="rId13"/>
                        <a:stretch>
                          <a:fillRect/>
                        </a:stretch>
                      </p166:blipFill>
                      <p166:spPr xmlns:p166="http://schemas.microsoft.com/office/powerpoint/2016/6/main">
                        <a:xfrm>
                          <a:off x="0" y="0"/>
                          <a:ext cx="3568560" cy="2007315"/>
                        </a:xfrm>
                        <a:prstGeom prst="rect">
                          <a:avLst/>
                        </a:prstGeom>
                        <a:ln w="3175">
                          <a:noFill/>
                        </a:ln>
                      </p166:spPr>
                    </pslz:zmPr>
                  </pslz:sldZmObj>
                </pslz:sldZm>
              </a:graphicData>
            </a:graphic>
          </p:graphicFrame>
        </mc:Choice>
        <mc:Fallback xmlns="">
          <p:pic>
            <p:nvPicPr>
              <p:cNvPr id="30" name="Slide Zoom 29">
                <a:hlinkClick r:id="rId14" action="ppaction://hlinksldjump"/>
                <a:extLst>
                  <a:ext uri="{FF2B5EF4-FFF2-40B4-BE49-F238E27FC236}">
                    <a16:creationId xmlns:a16="http://schemas.microsoft.com/office/drawing/2014/main" id="{AB37BF02-8CF0-42E6-AC22-E0171127AC0C}"/>
                  </a:ext>
                </a:extLst>
              </p:cNvPr>
              <p:cNvPicPr>
                <a:picLocks noGrp="1" noRot="1" noChangeAspect="1" noMove="1" noResize="1" noEditPoints="1" noAdjustHandles="1" noChangeArrowheads="1" noChangeShapeType="1"/>
              </p:cNvPicPr>
              <p:nvPr/>
            </p:nvPicPr>
            <p:blipFill>
              <a:blip r:embed="rId15"/>
              <a:stretch>
                <a:fillRect/>
              </a:stretch>
            </p:blipFill>
            <p:spPr>
              <a:xfrm>
                <a:off x="8199462" y="3507148"/>
                <a:ext cx="3568560" cy="2007315"/>
              </a:xfrm>
              <a:prstGeom prst="rect">
                <a:avLst/>
              </a:prstGeom>
              <a:ln w="3175">
                <a:noFill/>
              </a:ln>
            </p:spPr>
          </p:pic>
        </mc:Fallback>
      </mc:AlternateContent>
    </p:spTree>
    <p:extLst>
      <p:ext uri="{BB962C8B-B14F-4D97-AF65-F5344CB8AC3E}">
        <p14:creationId xmlns:p14="http://schemas.microsoft.com/office/powerpoint/2010/main" val="358597270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616F1-89E0-41AC-97C3-B4F8441DF079}"/>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72E1383A-2825-4780-B9D4-DA416C2FF0AF}"/>
              </a:ext>
            </a:extLst>
          </p:cNvPr>
          <p:cNvSpPr>
            <a:spLocks noGrp="1"/>
          </p:cNvSpPr>
          <p:nvPr>
            <p:ph idx="1"/>
          </p:nvPr>
        </p:nvSpPr>
        <p:spPr/>
        <p:txBody>
          <a:bodyPr/>
          <a:lstStyle/>
          <a:p>
            <a:pPr marL="0" indent="0">
              <a:buNone/>
            </a:pPr>
            <a:r>
              <a:rPr lang="en-US" dirty="0"/>
              <a:t>  </a:t>
            </a:r>
          </a:p>
        </p:txBody>
      </p:sp>
      <p:sp>
        <p:nvSpPr>
          <p:cNvPr id="4" name="Rectangle 1">
            <a:extLst>
              <a:ext uri="{FF2B5EF4-FFF2-40B4-BE49-F238E27FC236}">
                <a16:creationId xmlns:a16="http://schemas.microsoft.com/office/drawing/2014/main" id="{96C86889-25B8-4CDA-A77C-B1E108CE1547}"/>
              </a:ext>
            </a:extLst>
          </p:cNvPr>
          <p:cNvSpPr>
            <a:spLocks noChangeArrowheads="1"/>
          </p:cNvSpPr>
          <p:nvPr/>
        </p:nvSpPr>
        <p:spPr bwMode="auto">
          <a:xfrm>
            <a:off x="2454565" y="528984"/>
            <a:ext cx="7668490"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solidFill>
                  <a:schemeClr val="tx1"/>
                </a:solidFill>
                <a:effectLst/>
                <a:latin typeface="Arial" panose="020B0604020202020204" pitchFamily="34" charset="0"/>
              </a:rPr>
              <a:t>Initialization</a:t>
            </a:r>
            <a:r>
              <a:rPr kumimoji="0" lang="en-US" altLang="en-US" sz="4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0" i="0" u="none" strike="noStrike" cap="none" normalizeH="0" baseline="0" dirty="0">
                <a:ln>
                  <a:noFill/>
                </a:ln>
                <a:solidFill>
                  <a:schemeClr val="tx1"/>
                </a:solidFill>
                <a:effectLst/>
                <a:latin typeface="Arial" panose="020B0604020202020204" pitchFamily="34" charset="0"/>
              </a:rPr>
              <a:t>The game starts by setting up bricks using the </a:t>
            </a:r>
            <a:r>
              <a:rPr kumimoji="0" lang="en-US" altLang="en-US" sz="4000" b="0" i="0" u="none" strike="noStrike" cap="none" normalizeH="0" baseline="0" dirty="0" err="1">
                <a:ln>
                  <a:noFill/>
                </a:ln>
                <a:solidFill>
                  <a:schemeClr val="tx1"/>
                </a:solidFill>
                <a:effectLst/>
                <a:latin typeface="Arial Unicode MS"/>
              </a:rPr>
              <a:t>init_bricks</a:t>
            </a:r>
            <a:r>
              <a:rPr kumimoji="0" lang="en-US" altLang="en-US" sz="4000" b="0" i="0" u="none" strike="noStrike" cap="none" normalizeH="0" baseline="0" dirty="0">
                <a:ln>
                  <a:noFill/>
                </a:ln>
                <a:solidFill>
                  <a:schemeClr val="tx1"/>
                </a:solidFill>
                <a:effectLst/>
                <a:latin typeface="Arial Unicode MS"/>
              </a:rPr>
              <a:t>()</a:t>
            </a:r>
            <a:r>
              <a:rPr kumimoji="0" lang="en-US" altLang="en-US" sz="4000" b="0" i="0" u="none" strike="noStrike" cap="none" normalizeH="0" baseline="0" dirty="0">
                <a:ln>
                  <a:noFill/>
                </a:ln>
                <a:solidFill>
                  <a:schemeClr val="tx1"/>
                </a:solidFill>
                <a:effectLst/>
              </a:rPr>
              <a:t> function, positioning the ball and paddle, and initializing game variables like score and lives.</a:t>
            </a:r>
            <a:endParaRPr kumimoji="0" lang="en-US" altLang="en-US"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6" name="Oval 5">
            <a:extLst>
              <a:ext uri="{FF2B5EF4-FFF2-40B4-BE49-F238E27FC236}">
                <a16:creationId xmlns:a16="http://schemas.microsoft.com/office/drawing/2014/main" id="{1A033BD4-D04F-4E3C-BA6B-5CC595E15C7D}"/>
              </a:ext>
            </a:extLst>
          </p:cNvPr>
          <p:cNvSpPr>
            <a:spLocks noChangeAspect="1"/>
          </p:cNvSpPr>
          <p:nvPr/>
        </p:nvSpPr>
        <p:spPr>
          <a:xfrm>
            <a:off x="5856503" y="4886766"/>
            <a:ext cx="478994" cy="4798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2452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5E6DC47-822A-48A4-A0B4-393B8D51734B}"/>
              </a:ext>
            </a:extLst>
          </p:cNvPr>
          <p:cNvSpPr>
            <a:spLocks noChangeArrowheads="1"/>
          </p:cNvSpPr>
          <p:nvPr/>
        </p:nvSpPr>
        <p:spPr bwMode="auto">
          <a:xfrm>
            <a:off x="1321661" y="1638342"/>
            <a:ext cx="10027672"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Arial" panose="020B0604020202020204" pitchFamily="34" charset="0"/>
              </a:rPr>
              <a:t>Game Loop</a:t>
            </a:r>
            <a:r>
              <a:rPr kumimoji="0" lang="en-US" altLang="en-US" sz="2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The main game operates in an infinite loop that continuously calls three key functions: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Unicode MS"/>
              </a:rPr>
              <a:t> draw()</a:t>
            </a:r>
            <a:r>
              <a:rPr kumimoji="0" lang="en-US" altLang="en-US" sz="2800" b="0" i="0" u="none" strike="noStrike" cap="none" normalizeH="0" baseline="0" dirty="0">
                <a:ln>
                  <a:noFill/>
                </a:ln>
                <a:solidFill>
                  <a:schemeClr val="tx1"/>
                </a:solidFill>
                <a:effectLst/>
              </a:rPr>
              <a:t>: Renders the game board with bricks, paddle, ball, and displays score and lives.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Unicode MS"/>
              </a:rPr>
              <a:t> input()</a:t>
            </a:r>
            <a:r>
              <a:rPr kumimoji="0" lang="en-US" altLang="en-US" sz="2800" b="0" i="0" u="none" strike="noStrike" cap="none" normalizeH="0" baseline="0" dirty="0">
                <a:ln>
                  <a:noFill/>
                </a:ln>
                <a:solidFill>
                  <a:schemeClr val="tx1"/>
                </a:solidFill>
                <a:effectLst/>
              </a:rPr>
              <a:t>: Captures player input (</a:t>
            </a:r>
            <a:r>
              <a:rPr kumimoji="0" lang="en-US" altLang="en-US" sz="2800" b="0" i="0" u="none" strike="noStrike" cap="none" normalizeH="0" baseline="0" dirty="0">
                <a:ln>
                  <a:noFill/>
                </a:ln>
                <a:solidFill>
                  <a:schemeClr val="tx1"/>
                </a:solidFill>
                <a:effectLst/>
                <a:latin typeface="Arial Unicode MS"/>
              </a:rPr>
              <a:t>a</a:t>
            </a:r>
            <a:r>
              <a:rPr kumimoji="0" lang="en-US" altLang="en-US" sz="2800" b="0" i="0" u="none" strike="noStrike" cap="none" normalizeH="0" baseline="0" dirty="0">
                <a:ln>
                  <a:noFill/>
                </a:ln>
                <a:solidFill>
                  <a:schemeClr val="tx1"/>
                </a:solidFill>
                <a:effectLst/>
              </a:rPr>
              <a:t> to move left, </a:t>
            </a:r>
            <a:r>
              <a:rPr kumimoji="0" lang="en-US" altLang="en-US" sz="2800" b="0" i="0" u="none" strike="noStrike" cap="none" normalizeH="0" baseline="0" dirty="0">
                <a:ln>
                  <a:noFill/>
                </a:ln>
                <a:solidFill>
                  <a:schemeClr val="tx1"/>
                </a:solidFill>
                <a:effectLst/>
                <a:latin typeface="Arial Unicode MS"/>
              </a:rPr>
              <a:t>d</a:t>
            </a:r>
            <a:r>
              <a:rPr kumimoji="0" lang="en-US" altLang="en-US" sz="2800" b="0" i="0" u="none" strike="noStrike" cap="none" normalizeH="0" baseline="0" dirty="0">
                <a:ln>
                  <a:noFill/>
                </a:ln>
                <a:solidFill>
                  <a:schemeClr val="tx1"/>
                </a:solidFill>
                <a:effectLst/>
              </a:rPr>
              <a:t> to move right) to control the paddle.</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Arial Unicode MS"/>
              </a:rPr>
              <a:t> update()</a:t>
            </a:r>
            <a:r>
              <a:rPr kumimoji="0" lang="en-US" altLang="en-US" sz="2800" b="0" i="0" u="none" strike="noStrike" cap="none" normalizeH="0" baseline="0" dirty="0">
                <a:ln>
                  <a:noFill/>
                </a:ln>
                <a:solidFill>
                  <a:schemeClr val="tx1"/>
                </a:solidFill>
                <a:effectLst/>
              </a:rPr>
              <a:t>: Updates the ball’s position, checks for collisions (with walls, paddle, bricks), and manages scoring and lives.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Oval 4">
            <a:extLst>
              <a:ext uri="{FF2B5EF4-FFF2-40B4-BE49-F238E27FC236}">
                <a16:creationId xmlns:a16="http://schemas.microsoft.com/office/drawing/2014/main" id="{2816089F-9258-4678-A30F-B75692411C5D}"/>
              </a:ext>
            </a:extLst>
          </p:cNvPr>
          <p:cNvSpPr>
            <a:spLocks noChangeAspect="1"/>
          </p:cNvSpPr>
          <p:nvPr/>
        </p:nvSpPr>
        <p:spPr>
          <a:xfrm>
            <a:off x="5856503" y="880008"/>
            <a:ext cx="478994" cy="4798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061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4B35-1876-4AA6-9836-FACCC3D46B2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2590BFC-FCC0-4001-B02F-EE9316D30A18}"/>
              </a:ext>
            </a:extLst>
          </p:cNvPr>
          <p:cNvSpPr>
            <a:spLocks noGrp="1"/>
          </p:cNvSpPr>
          <p:nvPr>
            <p:ph idx="1"/>
          </p:nvPr>
        </p:nvSpPr>
        <p:spPr>
          <a:xfrm>
            <a:off x="838200" y="1690688"/>
            <a:ext cx="10515600" cy="4351338"/>
          </a:xfrm>
        </p:spPr>
        <p:txBody>
          <a:bodyPr/>
          <a:lstStyle/>
          <a:p>
            <a:r>
              <a:rPr lang="en-US" sz="3600" dirty="0"/>
              <a:t> </a:t>
            </a:r>
            <a:r>
              <a:rPr lang="en-US" sz="3600" b="1" dirty="0"/>
              <a:t>Collision Detection</a:t>
            </a:r>
            <a:r>
              <a:rPr lang="en-US" sz="3600" dirty="0"/>
              <a:t>:</a:t>
            </a:r>
          </a:p>
          <a:p>
            <a:pPr marL="457200" lvl="1" indent="0">
              <a:buNone/>
            </a:pPr>
            <a:r>
              <a:rPr lang="en-US" sz="3600" dirty="0"/>
              <a:t>The ball’s movement is adjusted upon hitting walls, bricks, or the paddle. Hitting a brick removes it, increases the score, and changes the ball’s direction.</a:t>
            </a:r>
          </a:p>
          <a:p>
            <a:pPr marL="0" indent="0">
              <a:buNone/>
            </a:pPr>
            <a:endParaRPr lang="en-US" dirty="0"/>
          </a:p>
        </p:txBody>
      </p:sp>
      <p:sp>
        <p:nvSpPr>
          <p:cNvPr id="5" name="Oval 4">
            <a:extLst>
              <a:ext uri="{FF2B5EF4-FFF2-40B4-BE49-F238E27FC236}">
                <a16:creationId xmlns:a16="http://schemas.microsoft.com/office/drawing/2014/main" id="{BD4C52CD-E510-47F6-8D81-C2A2D64F2022}"/>
              </a:ext>
            </a:extLst>
          </p:cNvPr>
          <p:cNvSpPr>
            <a:spLocks noChangeAspect="1"/>
          </p:cNvSpPr>
          <p:nvPr/>
        </p:nvSpPr>
        <p:spPr>
          <a:xfrm>
            <a:off x="5856503" y="4687483"/>
            <a:ext cx="478994" cy="4798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871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4B35-1876-4AA6-9836-FACCC3D46B2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2590BFC-FCC0-4001-B02F-EE9316D30A18}"/>
              </a:ext>
            </a:extLst>
          </p:cNvPr>
          <p:cNvSpPr>
            <a:spLocks noGrp="1"/>
          </p:cNvSpPr>
          <p:nvPr>
            <p:ph idx="1"/>
          </p:nvPr>
        </p:nvSpPr>
        <p:spPr>
          <a:xfrm>
            <a:off x="838199" y="2946833"/>
            <a:ext cx="10515600" cy="4351338"/>
          </a:xfrm>
        </p:spPr>
        <p:txBody>
          <a:bodyPr>
            <a:normAutofit/>
          </a:bodyPr>
          <a:lstStyle/>
          <a:p>
            <a:r>
              <a:rPr lang="en-US" sz="3600" dirty="0"/>
              <a:t> </a:t>
            </a:r>
            <a:r>
              <a:rPr lang="en-US" sz="3600" b="1" dirty="0"/>
              <a:t>Game Over Handling</a:t>
            </a:r>
            <a:r>
              <a:rPr lang="en-US" sz="3600" dirty="0"/>
              <a:t>:</a:t>
            </a:r>
          </a:p>
          <a:p>
            <a:pPr marL="457200" lvl="1" indent="0">
              <a:buNone/>
            </a:pPr>
            <a:r>
              <a:rPr lang="en-US" sz="3600" dirty="0"/>
              <a:t>If the ball falls below the paddle, the player loses a life. The game ends when all lives are lost, displaying the final score and an exit prompt.</a:t>
            </a:r>
          </a:p>
          <a:p>
            <a:pPr marL="0" indent="0">
              <a:buNone/>
            </a:pPr>
            <a:r>
              <a:rPr lang="en-US" sz="3600" dirty="0"/>
              <a:t> </a:t>
            </a:r>
          </a:p>
        </p:txBody>
      </p:sp>
      <p:sp>
        <p:nvSpPr>
          <p:cNvPr id="5" name="Oval 4">
            <a:extLst>
              <a:ext uri="{FF2B5EF4-FFF2-40B4-BE49-F238E27FC236}">
                <a16:creationId xmlns:a16="http://schemas.microsoft.com/office/drawing/2014/main" id="{568036E3-CB0A-4336-81B6-6DC1DE573A99}"/>
              </a:ext>
            </a:extLst>
          </p:cNvPr>
          <p:cNvSpPr>
            <a:spLocks noChangeAspect="1"/>
          </p:cNvSpPr>
          <p:nvPr/>
        </p:nvSpPr>
        <p:spPr>
          <a:xfrm>
            <a:off x="5856502" y="1838931"/>
            <a:ext cx="478994" cy="47982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82982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mokey Glas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350</TotalTime>
  <Words>1021</Words>
  <Application>Microsoft Office PowerPoint</Application>
  <PresentationFormat>Widescreen</PresentationFormat>
  <Paragraphs>118</Paragraphs>
  <Slides>19</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Arden</vt:lpstr>
      <vt:lpstr>Arial</vt:lpstr>
      <vt:lpstr>Arial Unicode MS</vt:lpstr>
      <vt:lpstr>Britannic Bold</vt:lpstr>
      <vt:lpstr>Calibri</vt:lpstr>
      <vt:lpstr>Franklin Gothic Medium</vt:lpstr>
      <vt:lpstr>Mongolian Baiti</vt:lpstr>
      <vt:lpstr>PT Sans</vt:lpstr>
      <vt:lpstr>Times New Roman</vt:lpstr>
      <vt:lpstr>Unispace</vt:lpstr>
      <vt:lpstr>Office Theme</vt:lpstr>
      <vt:lpstr>   </vt:lpstr>
      <vt:lpstr>   </vt:lpstr>
      <vt:lpstr> </vt:lpstr>
      <vt:lpstr> </vt:lpstr>
      <vt:lpstr>PURPOSE</vt:lpstr>
      <vt:lpstr> </vt:lpstr>
      <vt:lpstr>PowerPoint Presentation</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DX Ball</dc:title>
  <dc:creator>Sajid</dc:creator>
  <cp:lastModifiedBy>Sajid</cp:lastModifiedBy>
  <cp:revision>32</cp:revision>
  <dcterms:created xsi:type="dcterms:W3CDTF">2024-11-24T15:50:57Z</dcterms:created>
  <dcterms:modified xsi:type="dcterms:W3CDTF">2024-11-25T14:59:14Z</dcterms:modified>
</cp:coreProperties>
</file>